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2373" autoAdjust="0"/>
  </p:normalViewPr>
  <p:slideViewPr>
    <p:cSldViewPr snapToGrid="0">
      <p:cViewPr varScale="1">
        <p:scale>
          <a:sx n="82" d="100"/>
          <a:sy n="82" d="100"/>
        </p:scale>
        <p:origin x="16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C7BB41-0F61-420A-8397-09AE7CF3EDEE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5FDE55-5728-440D-96B4-775AF8A2ED1A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 dirty="0" err="1"/>
            <a:t>Turizam</a:t>
          </a:r>
          <a:r>
            <a:rPr lang="en-US" sz="1800" b="1" dirty="0"/>
            <a:t> za </a:t>
          </a:r>
          <a:r>
            <a:rPr lang="en-US" sz="1800" b="1" dirty="0" err="1"/>
            <a:t>sve</a:t>
          </a:r>
          <a:endParaRPr lang="en-US" sz="1800" b="1" dirty="0"/>
        </a:p>
      </dgm:t>
    </dgm:pt>
    <dgm:pt modelId="{66430935-319B-4844-95E6-C582E580D8DA}" type="parTrans" cxnId="{FB5E8DC4-A443-4039-9063-A2D87B8B737C}">
      <dgm:prSet/>
      <dgm:spPr/>
      <dgm:t>
        <a:bodyPr/>
        <a:lstStyle/>
        <a:p>
          <a:endParaRPr lang="en-US"/>
        </a:p>
      </dgm:t>
    </dgm:pt>
    <dgm:pt modelId="{36879497-729C-4150-8B70-2107B7540A5A}" type="sibTrans" cxnId="{FB5E8DC4-A443-4039-9063-A2D87B8B737C}">
      <dgm:prSet/>
      <dgm:spPr/>
      <dgm:t>
        <a:bodyPr/>
        <a:lstStyle/>
        <a:p>
          <a:endParaRPr lang="en-US"/>
        </a:p>
      </dgm:t>
    </dgm:pt>
    <dgm:pt modelId="{BBA2D856-559F-4A14-82B7-97D38F2CC502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300" b="1" dirty="0" err="1"/>
            <a:t>Pristupačni</a:t>
          </a:r>
          <a:r>
            <a:rPr lang="en-US" sz="1300" b="1" dirty="0"/>
            <a:t> </a:t>
          </a:r>
          <a:r>
            <a:rPr lang="en-US" sz="1300" b="1" dirty="0" err="1"/>
            <a:t>turizam</a:t>
          </a:r>
          <a:endParaRPr lang="en-US" sz="1300" b="1" dirty="0"/>
        </a:p>
        <a:p>
          <a:r>
            <a:rPr lang="en-US" sz="1300" b="0" dirty="0" err="1"/>
            <a:t>Garantuje</a:t>
          </a:r>
          <a:r>
            <a:rPr lang="en-US" sz="1300" b="0" dirty="0"/>
            <a:t> </a:t>
          </a:r>
          <a:r>
            <a:rPr lang="en-US" sz="1300" b="0" dirty="0" err="1"/>
            <a:t>korišćenje</a:t>
          </a:r>
          <a:r>
            <a:rPr lang="en-US" sz="1300" b="0" dirty="0"/>
            <a:t> </a:t>
          </a:r>
          <a:r>
            <a:rPr lang="en-US" sz="1300" b="0" dirty="0" err="1"/>
            <a:t>i</a:t>
          </a:r>
          <a:r>
            <a:rPr lang="en-US" sz="1300" b="0" dirty="0"/>
            <a:t> </a:t>
          </a:r>
          <a:r>
            <a:rPr lang="en-US" sz="1300" b="0" dirty="0" err="1"/>
            <a:t>uživanje</a:t>
          </a:r>
          <a:r>
            <a:rPr lang="en-US" sz="1300" b="0" dirty="0"/>
            <a:t> u </a:t>
          </a:r>
          <a:r>
            <a:rPr lang="en-US" sz="1300" b="0" dirty="0" err="1"/>
            <a:t>turističkim</a:t>
          </a:r>
          <a:r>
            <a:rPr lang="en-US" sz="1300" b="0" dirty="0"/>
            <a:t> </a:t>
          </a:r>
          <a:r>
            <a:rPr lang="en-US" sz="1300" b="0" dirty="0" err="1"/>
            <a:t>sadržajima</a:t>
          </a:r>
          <a:r>
            <a:rPr lang="en-US" sz="1300" b="0" dirty="0"/>
            <a:t> bez </a:t>
          </a:r>
          <a:r>
            <a:rPr lang="en-US" sz="1300" b="0" dirty="0" err="1"/>
            <a:t>obzira</a:t>
          </a:r>
          <a:r>
            <a:rPr lang="en-US" sz="1300" b="0" dirty="0"/>
            <a:t> </a:t>
          </a:r>
          <a:r>
            <a:rPr lang="en-US" sz="1300" b="0" dirty="0" err="1"/>
            <a:t>na</a:t>
          </a:r>
          <a:r>
            <a:rPr lang="en-US" sz="1300" b="0" dirty="0"/>
            <a:t> </a:t>
          </a:r>
          <a:r>
            <a:rPr lang="en-US" sz="1300" b="0" dirty="0" err="1"/>
            <a:t>sposobnost</a:t>
          </a:r>
          <a:r>
            <a:rPr lang="en-US" sz="1300" b="0" dirty="0"/>
            <a:t>, status </a:t>
          </a:r>
          <a:r>
            <a:rPr lang="en-US" sz="1300" b="0" dirty="0" err="1"/>
            <a:t>ili</a:t>
          </a:r>
          <a:r>
            <a:rPr lang="en-US" sz="1300" b="0" dirty="0"/>
            <a:t> </a:t>
          </a:r>
          <a:r>
            <a:rPr lang="en-US" sz="1300" b="0" dirty="0" err="1"/>
            <a:t>okolnosti</a:t>
          </a:r>
          <a:r>
            <a:rPr lang="en-US" sz="1300" b="0" dirty="0"/>
            <a:t> </a:t>
          </a:r>
          <a:r>
            <a:rPr lang="en-US" sz="1300" b="0" dirty="0" err="1"/>
            <a:t>pojedinaca</a:t>
          </a:r>
          <a:r>
            <a:rPr lang="en-US" sz="1300" b="0" dirty="0"/>
            <a:t>.</a:t>
          </a:r>
        </a:p>
      </dgm:t>
    </dgm:pt>
    <dgm:pt modelId="{65245893-2DFE-4FF8-9210-FB6035B33222}" type="parTrans" cxnId="{075A4C2F-B716-498F-B7F1-D30AD5FA593D}">
      <dgm:prSet/>
      <dgm:spPr/>
      <dgm:t>
        <a:bodyPr/>
        <a:lstStyle/>
        <a:p>
          <a:endParaRPr lang="en-US"/>
        </a:p>
      </dgm:t>
    </dgm:pt>
    <dgm:pt modelId="{E164FB53-A390-4554-B4E5-4EABB5450B6B}" type="sibTrans" cxnId="{075A4C2F-B716-498F-B7F1-D30AD5FA593D}">
      <dgm:prSet/>
      <dgm:spPr/>
      <dgm:t>
        <a:bodyPr/>
        <a:lstStyle/>
        <a:p>
          <a:endParaRPr lang="en-US"/>
        </a:p>
      </dgm:t>
    </dgm:pt>
    <dgm:pt modelId="{C5DB2017-048A-43B3-A739-A1033F8F0492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/>
            <a:t>Održivi</a:t>
          </a:r>
          <a:r>
            <a:rPr lang="en-US" b="1" dirty="0"/>
            <a:t> </a:t>
          </a:r>
          <a:r>
            <a:rPr lang="en-US" b="1" dirty="0" err="1"/>
            <a:t>turizam</a:t>
          </a:r>
          <a:endParaRPr lang="en-US" b="1" dirty="0"/>
        </a:p>
        <a:p>
          <a:r>
            <a:rPr lang="en-US" dirty="0" err="1"/>
            <a:t>Usmeren</a:t>
          </a:r>
          <a:r>
            <a:rPr lang="en-US" dirty="0"/>
            <a:t> je </a:t>
          </a:r>
          <a:r>
            <a:rPr lang="en-US" dirty="0" err="1"/>
            <a:t>na</a:t>
          </a:r>
          <a:r>
            <a:rPr lang="en-US" dirty="0"/>
            <a:t> </a:t>
          </a:r>
          <a:r>
            <a:rPr lang="en-US" dirty="0" err="1"/>
            <a:t>zaštitu</a:t>
          </a:r>
          <a:r>
            <a:rPr lang="en-US" dirty="0"/>
            <a:t> </a:t>
          </a:r>
          <a:r>
            <a:rPr lang="en-US" dirty="0" err="1"/>
            <a:t>životne</a:t>
          </a:r>
          <a:r>
            <a:rPr lang="en-US" dirty="0"/>
            <a:t> </a:t>
          </a:r>
          <a:r>
            <a:rPr lang="en-US" dirty="0" err="1"/>
            <a:t>sredine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kulturnih</a:t>
          </a:r>
          <a:r>
            <a:rPr lang="en-US" dirty="0"/>
            <a:t> </a:t>
          </a:r>
          <a:r>
            <a:rPr lang="en-US" dirty="0" err="1"/>
            <a:t>resursa</a:t>
          </a:r>
          <a:r>
            <a:rPr lang="en-US" dirty="0"/>
            <a:t>, </a:t>
          </a:r>
          <a:r>
            <a:rPr lang="en-US" dirty="0" err="1"/>
            <a:t>kao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na</a:t>
          </a:r>
          <a:r>
            <a:rPr lang="en-US" dirty="0"/>
            <a:t> </a:t>
          </a:r>
          <a:r>
            <a:rPr lang="en-US" dirty="0" err="1"/>
            <a:t>dobrobit</a:t>
          </a:r>
          <a:r>
            <a:rPr lang="en-US" dirty="0"/>
            <a:t> </a:t>
          </a:r>
          <a:r>
            <a:rPr lang="en-US" dirty="0" err="1"/>
            <a:t>lokalnih</a:t>
          </a:r>
          <a:r>
            <a:rPr lang="en-US" dirty="0"/>
            <a:t> </a:t>
          </a:r>
          <a:r>
            <a:rPr lang="en-US" dirty="0" err="1"/>
            <a:t>zajednica</a:t>
          </a:r>
          <a:r>
            <a:rPr lang="en-US" dirty="0"/>
            <a:t>.</a:t>
          </a:r>
          <a:endParaRPr lang="en-US" b="1" dirty="0"/>
        </a:p>
      </dgm:t>
    </dgm:pt>
    <dgm:pt modelId="{0B83AD50-A8E3-41EB-80D5-8380771A543D}" type="parTrans" cxnId="{0DC0E835-04CA-481D-9BDD-0C77AE2F4CFB}">
      <dgm:prSet/>
      <dgm:spPr/>
      <dgm:t>
        <a:bodyPr/>
        <a:lstStyle/>
        <a:p>
          <a:endParaRPr lang="en-US"/>
        </a:p>
      </dgm:t>
    </dgm:pt>
    <dgm:pt modelId="{A3F496CD-C49D-4877-8CC0-05B3B86A07F6}" type="sibTrans" cxnId="{0DC0E835-04CA-481D-9BDD-0C77AE2F4CFB}">
      <dgm:prSet/>
      <dgm:spPr/>
      <dgm:t>
        <a:bodyPr/>
        <a:lstStyle/>
        <a:p>
          <a:endParaRPr lang="en-US"/>
        </a:p>
      </dgm:t>
    </dgm:pt>
    <dgm:pt modelId="{C4000967-0F87-49E0-89C4-AE71A1D3E2B9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/>
            <a:t>Socijalni</a:t>
          </a:r>
          <a:r>
            <a:rPr lang="en-US" b="1" dirty="0"/>
            <a:t> </a:t>
          </a:r>
          <a:r>
            <a:rPr lang="en-US" b="1" dirty="0" err="1"/>
            <a:t>turizam</a:t>
          </a:r>
          <a:endParaRPr lang="en-US" b="1" dirty="0"/>
        </a:p>
        <a:p>
          <a:r>
            <a:rPr lang="en-US" dirty="0"/>
            <a:t>Ima za </a:t>
          </a:r>
          <a:r>
            <a:rPr lang="en-US" dirty="0" err="1"/>
            <a:t>cilj</a:t>
          </a:r>
          <a:r>
            <a:rPr lang="en-US" dirty="0"/>
            <a:t> da </a:t>
          </a:r>
          <a:r>
            <a:rPr lang="en-US" dirty="0" err="1"/>
            <a:t>obezbedi</a:t>
          </a:r>
          <a:r>
            <a:rPr lang="en-US" dirty="0"/>
            <a:t> </a:t>
          </a:r>
          <a:r>
            <a:rPr lang="en-US" dirty="0" err="1"/>
            <a:t>pristup</a:t>
          </a:r>
          <a:r>
            <a:rPr lang="en-US" dirty="0"/>
            <a:t> </a:t>
          </a:r>
          <a:r>
            <a:rPr lang="en-US" dirty="0" err="1"/>
            <a:t>turizmu</a:t>
          </a:r>
          <a:r>
            <a:rPr lang="en-US" dirty="0"/>
            <a:t> </a:t>
          </a:r>
          <a:r>
            <a:rPr lang="en-US" dirty="0" err="1"/>
            <a:t>osobama</a:t>
          </a:r>
          <a:r>
            <a:rPr lang="en-US" dirty="0"/>
            <a:t> </a:t>
          </a:r>
          <a:r>
            <a:rPr lang="en-US" dirty="0" err="1"/>
            <a:t>sa</a:t>
          </a:r>
          <a:r>
            <a:rPr lang="en-US" dirty="0"/>
            <a:t> </a:t>
          </a:r>
          <a:r>
            <a:rPr lang="en-US" dirty="0" err="1"/>
            <a:t>nižim</a:t>
          </a:r>
          <a:r>
            <a:rPr lang="en-US" dirty="0"/>
            <a:t> </a:t>
          </a:r>
          <a:r>
            <a:rPr lang="en-US" dirty="0" err="1"/>
            <a:t>prihodima</a:t>
          </a:r>
          <a:r>
            <a:rPr lang="en-US" dirty="0"/>
            <a:t>, </a:t>
          </a:r>
          <a:r>
            <a:rPr lang="en-US" dirty="0" err="1"/>
            <a:t>porodicama</a:t>
          </a:r>
          <a:r>
            <a:rPr lang="en-US" dirty="0"/>
            <a:t>, </a:t>
          </a:r>
          <a:r>
            <a:rPr lang="en-US" dirty="0" err="1"/>
            <a:t>starijim</a:t>
          </a:r>
          <a:r>
            <a:rPr lang="en-US" dirty="0"/>
            <a:t> </a:t>
          </a:r>
          <a:r>
            <a:rPr lang="en-US" dirty="0" err="1"/>
            <a:t>osobama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osobama</a:t>
          </a:r>
          <a:r>
            <a:rPr lang="en-US" dirty="0"/>
            <a:t> </a:t>
          </a:r>
          <a:r>
            <a:rPr lang="en-US" dirty="0" err="1"/>
            <a:t>sa</a:t>
          </a:r>
          <a:r>
            <a:rPr lang="en-US" dirty="0"/>
            <a:t> </a:t>
          </a:r>
          <a:r>
            <a:rPr lang="en-US" dirty="0" err="1"/>
            <a:t>invaliditetom</a:t>
          </a:r>
          <a:r>
            <a:rPr lang="en-US" dirty="0"/>
            <a:t>. </a:t>
          </a:r>
          <a:endParaRPr lang="en-US" b="1" dirty="0"/>
        </a:p>
      </dgm:t>
    </dgm:pt>
    <dgm:pt modelId="{EB64F913-BCDB-4F11-9984-5422E3098999}" type="parTrans" cxnId="{639D58F2-DD21-49D5-BE4D-6732F42027EC}">
      <dgm:prSet/>
      <dgm:spPr/>
      <dgm:t>
        <a:bodyPr/>
        <a:lstStyle/>
        <a:p>
          <a:endParaRPr lang="en-US"/>
        </a:p>
      </dgm:t>
    </dgm:pt>
    <dgm:pt modelId="{D6882389-6109-4654-8C4F-748569B2435B}" type="sibTrans" cxnId="{639D58F2-DD21-49D5-BE4D-6732F42027EC}">
      <dgm:prSet/>
      <dgm:spPr/>
      <dgm:t>
        <a:bodyPr/>
        <a:lstStyle/>
        <a:p>
          <a:endParaRPr lang="en-US"/>
        </a:p>
      </dgm:t>
    </dgm:pt>
    <dgm:pt modelId="{4A9FB879-1B87-4C04-80FB-D1D721A56BB0}" type="pres">
      <dgm:prSet presAssocID="{98C7BB41-0F61-420A-8397-09AE7CF3EDE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553ECA2-6BCA-4FF5-ABFD-63DB698F36A5}" type="pres">
      <dgm:prSet presAssocID="{C05FDE55-5728-440D-96B4-775AF8A2ED1A}" presName="centerShape" presStyleLbl="node0" presStyleIdx="0" presStyleCnt="1" custScaleX="82454" custScaleY="64876"/>
      <dgm:spPr/>
    </dgm:pt>
    <dgm:pt modelId="{5043D568-0A91-4538-BE66-3C95B12AD95B}" type="pres">
      <dgm:prSet presAssocID="{65245893-2DFE-4FF8-9210-FB6035B33222}" presName="parTrans" presStyleLbl="bgSibTrans2D1" presStyleIdx="0" presStyleCnt="3" custLinFactNeighborX="8781" custLinFactNeighborY="-4580"/>
      <dgm:spPr/>
    </dgm:pt>
    <dgm:pt modelId="{616670DD-7F4D-4D3F-A33C-CAC166E79538}" type="pres">
      <dgm:prSet presAssocID="{BBA2D856-559F-4A14-82B7-97D38F2CC502}" presName="node" presStyleLbl="node1" presStyleIdx="0" presStyleCnt="3" custScaleX="134082" custRadScaleRad="110718" custRadScaleInc="-13695">
        <dgm:presLayoutVars>
          <dgm:bulletEnabled val="1"/>
        </dgm:presLayoutVars>
      </dgm:prSet>
      <dgm:spPr/>
    </dgm:pt>
    <dgm:pt modelId="{DBD93514-4638-4937-BB32-E1DCB58975D6}" type="pres">
      <dgm:prSet presAssocID="{0B83AD50-A8E3-41EB-80D5-8380771A543D}" presName="parTrans" presStyleLbl="bgSibTrans2D1" presStyleIdx="1" presStyleCnt="3" custLinFactNeighborY="16028"/>
      <dgm:spPr/>
    </dgm:pt>
    <dgm:pt modelId="{6523A45E-FA9A-44C3-84F8-95904AFD23D4}" type="pres">
      <dgm:prSet presAssocID="{C5DB2017-048A-43B3-A739-A1033F8F0492}" presName="node" presStyleLbl="node1" presStyleIdx="1" presStyleCnt="3" custScaleX="125945">
        <dgm:presLayoutVars>
          <dgm:bulletEnabled val="1"/>
        </dgm:presLayoutVars>
      </dgm:prSet>
      <dgm:spPr/>
    </dgm:pt>
    <dgm:pt modelId="{198B5249-4D1F-443E-B758-41C77F7F906C}" type="pres">
      <dgm:prSet presAssocID="{EB64F913-BCDB-4F11-9984-5422E3098999}" presName="parTrans" presStyleLbl="bgSibTrans2D1" presStyleIdx="2" presStyleCnt="3" custLinFactNeighborX="-9692" custLinFactNeighborY="-13738"/>
      <dgm:spPr/>
    </dgm:pt>
    <dgm:pt modelId="{2406EA55-5063-4027-B5AE-D741CD3C7729}" type="pres">
      <dgm:prSet presAssocID="{C4000967-0F87-49E0-89C4-AE71A1D3E2B9}" presName="node" presStyleLbl="node1" presStyleIdx="2" presStyleCnt="3" custScaleX="129297" custRadScaleRad="108803" custRadScaleInc="15772">
        <dgm:presLayoutVars>
          <dgm:bulletEnabled val="1"/>
        </dgm:presLayoutVars>
      </dgm:prSet>
      <dgm:spPr/>
    </dgm:pt>
  </dgm:ptLst>
  <dgm:cxnLst>
    <dgm:cxn modelId="{075A4C2F-B716-498F-B7F1-D30AD5FA593D}" srcId="{C05FDE55-5728-440D-96B4-775AF8A2ED1A}" destId="{BBA2D856-559F-4A14-82B7-97D38F2CC502}" srcOrd="0" destOrd="0" parTransId="{65245893-2DFE-4FF8-9210-FB6035B33222}" sibTransId="{E164FB53-A390-4554-B4E5-4EABB5450B6B}"/>
    <dgm:cxn modelId="{0DC0E835-04CA-481D-9BDD-0C77AE2F4CFB}" srcId="{C05FDE55-5728-440D-96B4-775AF8A2ED1A}" destId="{C5DB2017-048A-43B3-A739-A1033F8F0492}" srcOrd="1" destOrd="0" parTransId="{0B83AD50-A8E3-41EB-80D5-8380771A543D}" sibTransId="{A3F496CD-C49D-4877-8CC0-05B3B86A07F6}"/>
    <dgm:cxn modelId="{28661A3D-BA9F-4BE0-B43E-DC221938E3BC}" type="presOf" srcId="{BBA2D856-559F-4A14-82B7-97D38F2CC502}" destId="{616670DD-7F4D-4D3F-A33C-CAC166E79538}" srcOrd="0" destOrd="0" presId="urn:microsoft.com/office/officeart/2005/8/layout/radial4"/>
    <dgm:cxn modelId="{7629CF49-B7BD-4355-BAAC-C4FDF2CCAA3B}" type="presOf" srcId="{C05FDE55-5728-440D-96B4-775AF8A2ED1A}" destId="{E553ECA2-6BCA-4FF5-ABFD-63DB698F36A5}" srcOrd="0" destOrd="0" presId="urn:microsoft.com/office/officeart/2005/8/layout/radial4"/>
    <dgm:cxn modelId="{7D08818D-DF03-401A-9E56-7F7610E686B4}" type="presOf" srcId="{65245893-2DFE-4FF8-9210-FB6035B33222}" destId="{5043D568-0A91-4538-BE66-3C95B12AD95B}" srcOrd="0" destOrd="0" presId="urn:microsoft.com/office/officeart/2005/8/layout/radial4"/>
    <dgm:cxn modelId="{746E8D94-EC87-4E25-BBB4-317C996D60B5}" type="presOf" srcId="{C4000967-0F87-49E0-89C4-AE71A1D3E2B9}" destId="{2406EA55-5063-4027-B5AE-D741CD3C7729}" srcOrd="0" destOrd="0" presId="urn:microsoft.com/office/officeart/2005/8/layout/radial4"/>
    <dgm:cxn modelId="{9E3947BE-5CF8-464B-A128-4B40CE8D95D4}" type="presOf" srcId="{EB64F913-BCDB-4F11-9984-5422E3098999}" destId="{198B5249-4D1F-443E-B758-41C77F7F906C}" srcOrd="0" destOrd="0" presId="urn:microsoft.com/office/officeart/2005/8/layout/radial4"/>
    <dgm:cxn modelId="{FB5E8DC4-A443-4039-9063-A2D87B8B737C}" srcId="{98C7BB41-0F61-420A-8397-09AE7CF3EDEE}" destId="{C05FDE55-5728-440D-96B4-775AF8A2ED1A}" srcOrd="0" destOrd="0" parTransId="{66430935-319B-4844-95E6-C582E580D8DA}" sibTransId="{36879497-729C-4150-8B70-2107B7540A5A}"/>
    <dgm:cxn modelId="{065081D4-668E-4E26-9AD2-19EEA3A62334}" type="presOf" srcId="{0B83AD50-A8E3-41EB-80D5-8380771A543D}" destId="{DBD93514-4638-4937-BB32-E1DCB58975D6}" srcOrd="0" destOrd="0" presId="urn:microsoft.com/office/officeart/2005/8/layout/radial4"/>
    <dgm:cxn modelId="{F2737FD9-4611-432A-AFF5-2F041E741E81}" type="presOf" srcId="{C5DB2017-048A-43B3-A739-A1033F8F0492}" destId="{6523A45E-FA9A-44C3-84F8-95904AFD23D4}" srcOrd="0" destOrd="0" presId="urn:microsoft.com/office/officeart/2005/8/layout/radial4"/>
    <dgm:cxn modelId="{639D58F2-DD21-49D5-BE4D-6732F42027EC}" srcId="{C05FDE55-5728-440D-96B4-775AF8A2ED1A}" destId="{C4000967-0F87-49E0-89C4-AE71A1D3E2B9}" srcOrd="2" destOrd="0" parTransId="{EB64F913-BCDB-4F11-9984-5422E3098999}" sibTransId="{D6882389-6109-4654-8C4F-748569B2435B}"/>
    <dgm:cxn modelId="{3AC162FF-5011-4833-894B-35A47B833638}" type="presOf" srcId="{98C7BB41-0F61-420A-8397-09AE7CF3EDEE}" destId="{4A9FB879-1B87-4C04-80FB-D1D721A56BB0}" srcOrd="0" destOrd="0" presId="urn:microsoft.com/office/officeart/2005/8/layout/radial4"/>
    <dgm:cxn modelId="{11D4B4E0-E716-476C-B0B7-07CAE2D2F663}" type="presParOf" srcId="{4A9FB879-1B87-4C04-80FB-D1D721A56BB0}" destId="{E553ECA2-6BCA-4FF5-ABFD-63DB698F36A5}" srcOrd="0" destOrd="0" presId="urn:microsoft.com/office/officeart/2005/8/layout/radial4"/>
    <dgm:cxn modelId="{F9897097-8464-482B-ABEE-D3C023AB44EE}" type="presParOf" srcId="{4A9FB879-1B87-4C04-80FB-D1D721A56BB0}" destId="{5043D568-0A91-4538-BE66-3C95B12AD95B}" srcOrd="1" destOrd="0" presId="urn:microsoft.com/office/officeart/2005/8/layout/radial4"/>
    <dgm:cxn modelId="{124C6A60-B499-4841-A960-29299EFC5650}" type="presParOf" srcId="{4A9FB879-1B87-4C04-80FB-D1D721A56BB0}" destId="{616670DD-7F4D-4D3F-A33C-CAC166E79538}" srcOrd="2" destOrd="0" presId="urn:microsoft.com/office/officeart/2005/8/layout/radial4"/>
    <dgm:cxn modelId="{811952EE-7E0E-4854-ACD0-96A0F5D87360}" type="presParOf" srcId="{4A9FB879-1B87-4C04-80FB-D1D721A56BB0}" destId="{DBD93514-4638-4937-BB32-E1DCB58975D6}" srcOrd="3" destOrd="0" presId="urn:microsoft.com/office/officeart/2005/8/layout/radial4"/>
    <dgm:cxn modelId="{6D46B2DB-917F-4BA1-9012-3930B9DDE581}" type="presParOf" srcId="{4A9FB879-1B87-4C04-80FB-D1D721A56BB0}" destId="{6523A45E-FA9A-44C3-84F8-95904AFD23D4}" srcOrd="4" destOrd="0" presId="urn:microsoft.com/office/officeart/2005/8/layout/radial4"/>
    <dgm:cxn modelId="{3DE8A2A0-E28C-47C2-8E81-37749DD3F388}" type="presParOf" srcId="{4A9FB879-1B87-4C04-80FB-D1D721A56BB0}" destId="{198B5249-4D1F-443E-B758-41C77F7F906C}" srcOrd="5" destOrd="0" presId="urn:microsoft.com/office/officeart/2005/8/layout/radial4"/>
    <dgm:cxn modelId="{A390BE94-F8B9-4FB9-8AB0-06665852C902}" type="presParOf" srcId="{4A9FB879-1B87-4C04-80FB-D1D721A56BB0}" destId="{2406EA55-5063-4027-B5AE-D741CD3C7729}" srcOrd="6" destOrd="0" presId="urn:microsoft.com/office/officeart/2005/8/layout/radial4"/>
  </dgm:cxnLst>
  <dgm:bg/>
  <dgm:whole>
    <a:ln w="57150"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3ECA2-6BCA-4FF5-ABFD-63DB698F36A5}">
      <dsp:nvSpPr>
        <dsp:cNvPr id="0" name=""/>
        <dsp:cNvSpPr/>
      </dsp:nvSpPr>
      <dsp:spPr>
        <a:xfrm>
          <a:off x="2055860" y="2807966"/>
          <a:ext cx="1432609" cy="1127197"/>
        </a:xfrm>
        <a:prstGeom prst="ellipse">
          <a:avLst/>
        </a:prstGeom>
        <a:solidFill>
          <a:schemeClr val="lt1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Turizam</a:t>
          </a:r>
          <a:r>
            <a:rPr lang="en-US" sz="1800" b="1" kern="1200" dirty="0"/>
            <a:t> za </a:t>
          </a:r>
          <a:r>
            <a:rPr lang="en-US" sz="1800" b="1" kern="1200" dirty="0" err="1"/>
            <a:t>sve</a:t>
          </a:r>
          <a:endParaRPr lang="en-US" sz="1800" b="1" kern="1200" dirty="0"/>
        </a:p>
      </dsp:txBody>
      <dsp:txXfrm>
        <a:off x="2265661" y="2973040"/>
        <a:ext cx="1013007" cy="797049"/>
      </dsp:txXfrm>
    </dsp:sp>
    <dsp:sp modelId="{5043D568-0A91-4538-BE66-3C95B12AD95B}">
      <dsp:nvSpPr>
        <dsp:cNvPr id="0" name=""/>
        <dsp:cNvSpPr/>
      </dsp:nvSpPr>
      <dsp:spPr>
        <a:xfrm rot="12680625">
          <a:off x="869576" y="2319865"/>
          <a:ext cx="1503110" cy="49517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6670DD-7F4D-4D3F-A33C-CAC166E79538}">
      <dsp:nvSpPr>
        <dsp:cNvPr id="0" name=""/>
        <dsp:cNvSpPr/>
      </dsp:nvSpPr>
      <dsp:spPr>
        <a:xfrm>
          <a:off x="-259304" y="1538959"/>
          <a:ext cx="2213146" cy="1320473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/>
            <a:t>Pristupačni</a:t>
          </a:r>
          <a:r>
            <a:rPr lang="en-US" sz="1300" b="1" kern="1200" dirty="0"/>
            <a:t> </a:t>
          </a:r>
          <a:r>
            <a:rPr lang="en-US" sz="1300" b="1" kern="1200" dirty="0" err="1"/>
            <a:t>turizam</a:t>
          </a:r>
          <a:endParaRPr lang="en-US" sz="1300" b="1" kern="120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kern="1200" dirty="0" err="1"/>
            <a:t>Garantuje</a:t>
          </a:r>
          <a:r>
            <a:rPr lang="en-US" sz="1300" b="0" kern="1200" dirty="0"/>
            <a:t> </a:t>
          </a:r>
          <a:r>
            <a:rPr lang="en-US" sz="1300" b="0" kern="1200" dirty="0" err="1"/>
            <a:t>korišćenje</a:t>
          </a:r>
          <a:r>
            <a:rPr lang="en-US" sz="1300" b="0" kern="1200" dirty="0"/>
            <a:t> </a:t>
          </a:r>
          <a:r>
            <a:rPr lang="en-US" sz="1300" b="0" kern="1200" dirty="0" err="1"/>
            <a:t>i</a:t>
          </a:r>
          <a:r>
            <a:rPr lang="en-US" sz="1300" b="0" kern="1200" dirty="0"/>
            <a:t> </a:t>
          </a:r>
          <a:r>
            <a:rPr lang="en-US" sz="1300" b="0" kern="1200" dirty="0" err="1"/>
            <a:t>uživanje</a:t>
          </a:r>
          <a:r>
            <a:rPr lang="en-US" sz="1300" b="0" kern="1200" dirty="0"/>
            <a:t> u </a:t>
          </a:r>
          <a:r>
            <a:rPr lang="en-US" sz="1300" b="0" kern="1200" dirty="0" err="1"/>
            <a:t>turističkim</a:t>
          </a:r>
          <a:r>
            <a:rPr lang="en-US" sz="1300" b="0" kern="1200" dirty="0"/>
            <a:t> </a:t>
          </a:r>
          <a:r>
            <a:rPr lang="en-US" sz="1300" b="0" kern="1200" dirty="0" err="1"/>
            <a:t>sadržajima</a:t>
          </a:r>
          <a:r>
            <a:rPr lang="en-US" sz="1300" b="0" kern="1200" dirty="0"/>
            <a:t> bez </a:t>
          </a:r>
          <a:r>
            <a:rPr lang="en-US" sz="1300" b="0" kern="1200" dirty="0" err="1"/>
            <a:t>obzira</a:t>
          </a:r>
          <a:r>
            <a:rPr lang="en-US" sz="1300" b="0" kern="1200" dirty="0"/>
            <a:t> </a:t>
          </a:r>
          <a:r>
            <a:rPr lang="en-US" sz="1300" b="0" kern="1200" dirty="0" err="1"/>
            <a:t>na</a:t>
          </a:r>
          <a:r>
            <a:rPr lang="en-US" sz="1300" b="0" kern="1200" dirty="0"/>
            <a:t> </a:t>
          </a:r>
          <a:r>
            <a:rPr lang="en-US" sz="1300" b="0" kern="1200" dirty="0" err="1"/>
            <a:t>sposobnost</a:t>
          </a:r>
          <a:r>
            <a:rPr lang="en-US" sz="1300" b="0" kern="1200" dirty="0"/>
            <a:t>, status </a:t>
          </a:r>
          <a:r>
            <a:rPr lang="en-US" sz="1300" b="0" kern="1200" dirty="0" err="1"/>
            <a:t>ili</a:t>
          </a:r>
          <a:r>
            <a:rPr lang="en-US" sz="1300" b="0" kern="1200" dirty="0"/>
            <a:t> </a:t>
          </a:r>
          <a:r>
            <a:rPr lang="en-US" sz="1300" b="0" kern="1200" dirty="0" err="1"/>
            <a:t>okolnosti</a:t>
          </a:r>
          <a:r>
            <a:rPr lang="en-US" sz="1300" b="0" kern="1200" dirty="0"/>
            <a:t> </a:t>
          </a:r>
          <a:r>
            <a:rPr lang="en-US" sz="1300" b="0" kern="1200" dirty="0" err="1"/>
            <a:t>pojedinaca</a:t>
          </a:r>
          <a:r>
            <a:rPr lang="en-US" sz="1300" b="0" kern="1200" dirty="0"/>
            <a:t>.</a:t>
          </a:r>
        </a:p>
      </dsp:txBody>
      <dsp:txXfrm>
        <a:off x="-220629" y="1577634"/>
        <a:ext cx="2135796" cy="1243123"/>
      </dsp:txXfrm>
    </dsp:sp>
    <dsp:sp modelId="{DBD93514-4638-4937-BB32-E1DCB58975D6}">
      <dsp:nvSpPr>
        <dsp:cNvPr id="0" name=""/>
        <dsp:cNvSpPr/>
      </dsp:nvSpPr>
      <dsp:spPr>
        <a:xfrm rot="16200000">
          <a:off x="1928154" y="1697490"/>
          <a:ext cx="1688020" cy="49517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23A45E-FA9A-44C3-84F8-95904AFD23D4}">
      <dsp:nvSpPr>
        <dsp:cNvPr id="0" name=""/>
        <dsp:cNvSpPr/>
      </dsp:nvSpPr>
      <dsp:spPr>
        <a:xfrm>
          <a:off x="1732745" y="361464"/>
          <a:ext cx="2078837" cy="1320473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/>
            <a:t>Održivi</a:t>
          </a:r>
          <a:r>
            <a:rPr lang="en-US" sz="1300" b="1" kern="1200" dirty="0"/>
            <a:t> </a:t>
          </a:r>
          <a:r>
            <a:rPr lang="en-US" sz="1300" b="1" kern="1200" dirty="0" err="1"/>
            <a:t>turizam</a:t>
          </a:r>
          <a:endParaRPr lang="en-US" sz="1300" b="1" kern="120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Usmeren</a:t>
          </a:r>
          <a:r>
            <a:rPr lang="en-US" sz="1300" kern="1200" dirty="0"/>
            <a:t> je </a:t>
          </a:r>
          <a:r>
            <a:rPr lang="en-US" sz="1300" kern="1200" dirty="0" err="1"/>
            <a:t>na</a:t>
          </a:r>
          <a:r>
            <a:rPr lang="en-US" sz="1300" kern="1200" dirty="0"/>
            <a:t> </a:t>
          </a:r>
          <a:r>
            <a:rPr lang="en-US" sz="1300" kern="1200" dirty="0" err="1"/>
            <a:t>zaštitu</a:t>
          </a:r>
          <a:r>
            <a:rPr lang="en-US" sz="1300" kern="1200" dirty="0"/>
            <a:t> </a:t>
          </a:r>
          <a:r>
            <a:rPr lang="en-US" sz="1300" kern="1200" dirty="0" err="1"/>
            <a:t>životne</a:t>
          </a:r>
          <a:r>
            <a:rPr lang="en-US" sz="1300" kern="1200" dirty="0"/>
            <a:t> </a:t>
          </a:r>
          <a:r>
            <a:rPr lang="en-US" sz="1300" kern="1200" dirty="0" err="1"/>
            <a:t>sredine</a:t>
          </a:r>
          <a:r>
            <a:rPr lang="en-US" sz="1300" kern="1200" dirty="0"/>
            <a:t> </a:t>
          </a:r>
          <a:r>
            <a:rPr lang="en-US" sz="1300" kern="1200" dirty="0" err="1"/>
            <a:t>i</a:t>
          </a:r>
          <a:r>
            <a:rPr lang="en-US" sz="1300" kern="1200" dirty="0"/>
            <a:t> </a:t>
          </a:r>
          <a:r>
            <a:rPr lang="en-US" sz="1300" kern="1200" dirty="0" err="1"/>
            <a:t>kulturnih</a:t>
          </a:r>
          <a:r>
            <a:rPr lang="en-US" sz="1300" kern="1200" dirty="0"/>
            <a:t> </a:t>
          </a:r>
          <a:r>
            <a:rPr lang="en-US" sz="1300" kern="1200" dirty="0" err="1"/>
            <a:t>resursa</a:t>
          </a:r>
          <a:r>
            <a:rPr lang="en-US" sz="1300" kern="1200" dirty="0"/>
            <a:t>, </a:t>
          </a:r>
          <a:r>
            <a:rPr lang="en-US" sz="1300" kern="1200" dirty="0" err="1"/>
            <a:t>kao</a:t>
          </a:r>
          <a:r>
            <a:rPr lang="en-US" sz="1300" kern="1200" dirty="0"/>
            <a:t> </a:t>
          </a:r>
          <a:r>
            <a:rPr lang="en-US" sz="1300" kern="1200" dirty="0" err="1"/>
            <a:t>i</a:t>
          </a:r>
          <a:r>
            <a:rPr lang="en-US" sz="1300" kern="1200" dirty="0"/>
            <a:t> </a:t>
          </a:r>
          <a:r>
            <a:rPr lang="en-US" sz="1300" kern="1200" dirty="0" err="1"/>
            <a:t>na</a:t>
          </a:r>
          <a:r>
            <a:rPr lang="en-US" sz="1300" kern="1200" dirty="0"/>
            <a:t> </a:t>
          </a:r>
          <a:r>
            <a:rPr lang="en-US" sz="1300" kern="1200" dirty="0" err="1"/>
            <a:t>dobrobit</a:t>
          </a:r>
          <a:r>
            <a:rPr lang="en-US" sz="1300" kern="1200" dirty="0"/>
            <a:t> </a:t>
          </a:r>
          <a:r>
            <a:rPr lang="en-US" sz="1300" kern="1200" dirty="0" err="1"/>
            <a:t>lokalnih</a:t>
          </a:r>
          <a:r>
            <a:rPr lang="en-US" sz="1300" kern="1200" dirty="0"/>
            <a:t> </a:t>
          </a:r>
          <a:r>
            <a:rPr lang="en-US" sz="1300" kern="1200" dirty="0" err="1"/>
            <a:t>zajednica</a:t>
          </a:r>
          <a:r>
            <a:rPr lang="en-US" sz="1300" kern="1200" dirty="0"/>
            <a:t>.</a:t>
          </a:r>
          <a:endParaRPr lang="en-US" sz="1300" b="1" kern="1200" dirty="0"/>
        </a:p>
      </dsp:txBody>
      <dsp:txXfrm>
        <a:off x="1771420" y="400139"/>
        <a:ext cx="2001487" cy="1243123"/>
      </dsp:txXfrm>
    </dsp:sp>
    <dsp:sp modelId="{198B5249-4D1F-443E-B758-41C77F7F906C}">
      <dsp:nvSpPr>
        <dsp:cNvPr id="0" name=""/>
        <dsp:cNvSpPr/>
      </dsp:nvSpPr>
      <dsp:spPr>
        <a:xfrm rot="19812294">
          <a:off x="3186466" y="2317854"/>
          <a:ext cx="1465423" cy="49517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06EA55-5063-4027-B5AE-D741CD3C7729}">
      <dsp:nvSpPr>
        <dsp:cNvPr id="0" name=""/>
        <dsp:cNvSpPr/>
      </dsp:nvSpPr>
      <dsp:spPr>
        <a:xfrm>
          <a:off x="3629977" y="1609149"/>
          <a:ext cx="2134165" cy="1320473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/>
            <a:t>Socijalni</a:t>
          </a:r>
          <a:r>
            <a:rPr lang="en-US" sz="1300" b="1" kern="1200" dirty="0"/>
            <a:t> </a:t>
          </a:r>
          <a:r>
            <a:rPr lang="en-US" sz="1300" b="1" kern="1200" dirty="0" err="1"/>
            <a:t>turizam</a:t>
          </a:r>
          <a:endParaRPr lang="en-US" sz="1300" b="1" kern="120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Ima za </a:t>
          </a:r>
          <a:r>
            <a:rPr lang="en-US" sz="1300" kern="1200" dirty="0" err="1"/>
            <a:t>cilj</a:t>
          </a:r>
          <a:r>
            <a:rPr lang="en-US" sz="1300" kern="1200" dirty="0"/>
            <a:t> da </a:t>
          </a:r>
          <a:r>
            <a:rPr lang="en-US" sz="1300" kern="1200" dirty="0" err="1"/>
            <a:t>obezbedi</a:t>
          </a:r>
          <a:r>
            <a:rPr lang="en-US" sz="1300" kern="1200" dirty="0"/>
            <a:t> </a:t>
          </a:r>
          <a:r>
            <a:rPr lang="en-US" sz="1300" kern="1200" dirty="0" err="1"/>
            <a:t>pristup</a:t>
          </a:r>
          <a:r>
            <a:rPr lang="en-US" sz="1300" kern="1200" dirty="0"/>
            <a:t> </a:t>
          </a:r>
          <a:r>
            <a:rPr lang="en-US" sz="1300" kern="1200" dirty="0" err="1"/>
            <a:t>turizmu</a:t>
          </a:r>
          <a:r>
            <a:rPr lang="en-US" sz="1300" kern="1200" dirty="0"/>
            <a:t> </a:t>
          </a:r>
          <a:r>
            <a:rPr lang="en-US" sz="1300" kern="1200" dirty="0" err="1"/>
            <a:t>osobama</a:t>
          </a:r>
          <a:r>
            <a:rPr lang="en-US" sz="1300" kern="1200" dirty="0"/>
            <a:t> </a:t>
          </a:r>
          <a:r>
            <a:rPr lang="en-US" sz="1300" kern="1200" dirty="0" err="1"/>
            <a:t>sa</a:t>
          </a:r>
          <a:r>
            <a:rPr lang="en-US" sz="1300" kern="1200" dirty="0"/>
            <a:t> </a:t>
          </a:r>
          <a:r>
            <a:rPr lang="en-US" sz="1300" kern="1200" dirty="0" err="1"/>
            <a:t>nižim</a:t>
          </a:r>
          <a:r>
            <a:rPr lang="en-US" sz="1300" kern="1200" dirty="0"/>
            <a:t> </a:t>
          </a:r>
          <a:r>
            <a:rPr lang="en-US" sz="1300" kern="1200" dirty="0" err="1"/>
            <a:t>prihodima</a:t>
          </a:r>
          <a:r>
            <a:rPr lang="en-US" sz="1300" kern="1200" dirty="0"/>
            <a:t>, </a:t>
          </a:r>
          <a:r>
            <a:rPr lang="en-US" sz="1300" kern="1200" dirty="0" err="1"/>
            <a:t>porodicama</a:t>
          </a:r>
          <a:r>
            <a:rPr lang="en-US" sz="1300" kern="1200" dirty="0"/>
            <a:t>, </a:t>
          </a:r>
          <a:r>
            <a:rPr lang="en-US" sz="1300" kern="1200" dirty="0" err="1"/>
            <a:t>starijim</a:t>
          </a:r>
          <a:r>
            <a:rPr lang="en-US" sz="1300" kern="1200" dirty="0"/>
            <a:t> </a:t>
          </a:r>
          <a:r>
            <a:rPr lang="en-US" sz="1300" kern="1200" dirty="0" err="1"/>
            <a:t>osobama</a:t>
          </a:r>
          <a:r>
            <a:rPr lang="en-US" sz="1300" kern="1200" dirty="0"/>
            <a:t> </a:t>
          </a:r>
          <a:r>
            <a:rPr lang="en-US" sz="1300" kern="1200" dirty="0" err="1"/>
            <a:t>i</a:t>
          </a:r>
          <a:r>
            <a:rPr lang="en-US" sz="1300" kern="1200" dirty="0"/>
            <a:t> </a:t>
          </a:r>
          <a:r>
            <a:rPr lang="en-US" sz="1300" kern="1200" dirty="0" err="1"/>
            <a:t>osobama</a:t>
          </a:r>
          <a:r>
            <a:rPr lang="en-US" sz="1300" kern="1200" dirty="0"/>
            <a:t> </a:t>
          </a:r>
          <a:r>
            <a:rPr lang="en-US" sz="1300" kern="1200" dirty="0" err="1"/>
            <a:t>sa</a:t>
          </a:r>
          <a:r>
            <a:rPr lang="en-US" sz="1300" kern="1200" dirty="0"/>
            <a:t> </a:t>
          </a:r>
          <a:r>
            <a:rPr lang="en-US" sz="1300" kern="1200" dirty="0" err="1"/>
            <a:t>invaliditetom</a:t>
          </a:r>
          <a:r>
            <a:rPr lang="en-US" sz="1300" kern="1200" dirty="0"/>
            <a:t>. </a:t>
          </a:r>
          <a:endParaRPr lang="en-US" sz="1300" b="1" kern="1200" dirty="0"/>
        </a:p>
      </dsp:txBody>
      <dsp:txXfrm>
        <a:off x="3668652" y="1647824"/>
        <a:ext cx="2056815" cy="12431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64E643-84B7-4848-82AA-7ED824EA43EA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4E8BF-7483-473F-908B-C79537BEF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359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Poželite</a:t>
            </a:r>
            <a:r>
              <a:rPr lang="en-US" dirty="0"/>
              <a:t> </a:t>
            </a:r>
            <a:r>
              <a:rPr lang="en-US" dirty="0" err="1"/>
              <a:t>svima</a:t>
            </a:r>
            <a:r>
              <a:rPr lang="en-US" dirty="0"/>
              <a:t> </a:t>
            </a:r>
            <a:r>
              <a:rPr lang="en-US" dirty="0" err="1"/>
              <a:t>dobrodošlicu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zahvalite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učešću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Ukratko</a:t>
            </a:r>
            <a:r>
              <a:rPr lang="en-US" dirty="0"/>
              <a:t> </a:t>
            </a:r>
            <a:r>
              <a:rPr lang="en-US" dirty="0" err="1"/>
              <a:t>predstavite</a:t>
            </a:r>
            <a:r>
              <a:rPr lang="en-US" dirty="0"/>
              <a:t> </a:t>
            </a:r>
            <a:r>
              <a:rPr lang="en-US" dirty="0" err="1"/>
              <a:t>sebe</a:t>
            </a:r>
            <a:r>
              <a:rPr lang="en-US" dirty="0"/>
              <a:t>,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iskustvo</a:t>
            </a:r>
            <a:r>
              <a:rPr lang="en-US" dirty="0"/>
              <a:t> u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turizma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Zamolite</a:t>
            </a:r>
            <a:r>
              <a:rPr lang="en-US" dirty="0"/>
              <a:t> </a:t>
            </a:r>
            <a:r>
              <a:rPr lang="en-US" dirty="0" err="1"/>
              <a:t>učesnike</a:t>
            </a:r>
            <a:r>
              <a:rPr lang="en-US" dirty="0"/>
              <a:t> da se </a:t>
            </a:r>
            <a:r>
              <a:rPr lang="en-US" dirty="0" err="1"/>
              <a:t>ukratko</a:t>
            </a:r>
            <a:r>
              <a:rPr lang="en-US" dirty="0"/>
              <a:t> </a:t>
            </a:r>
            <a:r>
              <a:rPr lang="en-US" dirty="0" err="1"/>
              <a:t>predstave</a:t>
            </a:r>
            <a:r>
              <a:rPr lang="en-US" dirty="0"/>
              <a:t>. Ko </a:t>
            </a:r>
            <a:r>
              <a:rPr lang="en-US" dirty="0" err="1"/>
              <a:t>su</a:t>
            </a:r>
            <a:r>
              <a:rPr lang="en-US" dirty="0"/>
              <a:t>, </a:t>
            </a:r>
            <a:r>
              <a:rPr lang="en-US" dirty="0" err="1"/>
              <a:t>gde</a:t>
            </a:r>
            <a:r>
              <a:rPr lang="en-US" dirty="0"/>
              <a:t> </a:t>
            </a:r>
            <a:r>
              <a:rPr lang="en-US" dirty="0" err="1"/>
              <a:t>rade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njihova</a:t>
            </a:r>
            <a:r>
              <a:rPr lang="en-US" dirty="0"/>
              <a:t> </a:t>
            </a:r>
            <a:r>
              <a:rPr lang="en-US" dirty="0" err="1"/>
              <a:t>motivacija</a:t>
            </a:r>
            <a:r>
              <a:rPr lang="en-US" dirty="0"/>
              <a:t> za </a:t>
            </a:r>
            <a:r>
              <a:rPr lang="en-US" dirty="0" err="1"/>
              <a:t>učešće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kursu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2917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</a:t>
            </a:r>
            <a:r>
              <a:rPr lang="en-US" dirty="0" err="1"/>
              <a:t>sada</a:t>
            </a:r>
            <a:r>
              <a:rPr lang="en-US" dirty="0"/>
              <a:t> </a:t>
            </a:r>
            <a:r>
              <a:rPr lang="en-US" dirty="0" err="1"/>
              <a:t>smo</a:t>
            </a:r>
            <a:r>
              <a:rPr lang="en-US" dirty="0"/>
              <a:t> </a:t>
            </a:r>
            <a:r>
              <a:rPr lang="en-US" dirty="0" err="1"/>
              <a:t>govorili</a:t>
            </a:r>
            <a:r>
              <a:rPr lang="en-US" dirty="0"/>
              <a:t> o tome </a:t>
            </a:r>
            <a:r>
              <a:rPr lang="en-US" b="1" i="1" dirty="0" err="1"/>
              <a:t>zašto</a:t>
            </a:r>
            <a:r>
              <a:rPr lang="en-US" dirty="0"/>
              <a:t> je </a:t>
            </a:r>
            <a:r>
              <a:rPr lang="en-US" dirty="0" err="1"/>
              <a:t>pristupačnost</a:t>
            </a:r>
            <a:r>
              <a:rPr lang="en-US" dirty="0"/>
              <a:t> </a:t>
            </a:r>
            <a:r>
              <a:rPr lang="en-US" dirty="0" err="1"/>
              <a:t>važna</a:t>
            </a:r>
            <a:r>
              <a:rPr lang="en-US" dirty="0"/>
              <a:t>.</a:t>
            </a:r>
          </a:p>
          <a:p>
            <a:r>
              <a:rPr lang="en-US" dirty="0"/>
              <a:t>Sada </a:t>
            </a:r>
            <a:r>
              <a:rPr lang="en-US" dirty="0" err="1"/>
              <a:t>prelazimo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pitanje</a:t>
            </a:r>
            <a:r>
              <a:rPr lang="en-US" dirty="0"/>
              <a:t> </a:t>
            </a:r>
            <a:r>
              <a:rPr lang="en-US" b="1" i="1" dirty="0" err="1"/>
              <a:t>kako</a:t>
            </a:r>
            <a:r>
              <a:rPr lang="en-US" b="1" dirty="0"/>
              <a:t> </a:t>
            </a:r>
            <a:r>
              <a:rPr lang="en-US" b="0" dirty="0" err="1"/>
              <a:t>pristupamo</a:t>
            </a:r>
            <a:r>
              <a:rPr lang="en-US" b="0" dirty="0"/>
              <a:t> </a:t>
            </a:r>
            <a:r>
              <a:rPr lang="en-US" b="0" dirty="0" err="1"/>
              <a:t>rešavanju</a:t>
            </a:r>
            <a:r>
              <a:rPr lang="en-US" b="0" dirty="0"/>
              <a:t> </a:t>
            </a:r>
            <a:r>
              <a:rPr lang="en-US" b="0" dirty="0" err="1"/>
              <a:t>izazova</a:t>
            </a:r>
            <a:r>
              <a:rPr lang="en-US" b="0" dirty="0"/>
              <a:t> u </a:t>
            </a:r>
            <a:r>
              <a:rPr lang="en-US" b="0" dirty="0" err="1"/>
              <a:t>oblasti</a:t>
            </a:r>
            <a:r>
              <a:rPr lang="en-US" b="0" dirty="0"/>
              <a:t> </a:t>
            </a:r>
            <a:r>
              <a:rPr lang="en-US" b="0" dirty="0" err="1"/>
              <a:t>pristupačnosti</a:t>
            </a:r>
            <a:r>
              <a:rPr lang="en-US" b="0" dirty="0"/>
              <a:t>.</a:t>
            </a:r>
          </a:p>
          <a:p>
            <a:endParaRPr lang="en-US" dirty="0"/>
          </a:p>
          <a:p>
            <a:r>
              <a:rPr lang="en-US" b="1" dirty="0"/>
              <a:t>Ako </a:t>
            </a:r>
            <a:r>
              <a:rPr lang="en-US" b="1" dirty="0" err="1"/>
              <a:t>iz</a:t>
            </a:r>
            <a:r>
              <a:rPr lang="en-US" b="1" dirty="0"/>
              <a:t> </a:t>
            </a:r>
            <a:r>
              <a:rPr lang="en-US" b="1" dirty="0" err="1"/>
              <a:t>ovog</a:t>
            </a:r>
            <a:r>
              <a:rPr lang="en-US" b="1" dirty="0"/>
              <a:t> </a:t>
            </a:r>
            <a:r>
              <a:rPr lang="en-US" b="1" dirty="0" err="1"/>
              <a:t>modula</a:t>
            </a:r>
            <a:r>
              <a:rPr lang="en-US" b="1" dirty="0"/>
              <a:t> </a:t>
            </a:r>
            <a:r>
              <a:rPr lang="en-US" b="1" dirty="0" err="1"/>
              <a:t>zapamtite</a:t>
            </a:r>
            <a:r>
              <a:rPr lang="en-US" b="1" dirty="0"/>
              <a:t> </a:t>
            </a:r>
            <a:r>
              <a:rPr lang="en-US" b="1" dirty="0" err="1"/>
              <a:t>samo</a:t>
            </a:r>
            <a:r>
              <a:rPr lang="en-US" b="1" dirty="0"/>
              <a:t> </a:t>
            </a:r>
            <a:r>
              <a:rPr lang="en-US" b="1" dirty="0" err="1"/>
              <a:t>jednu</a:t>
            </a:r>
            <a:r>
              <a:rPr lang="en-US" b="1" dirty="0"/>
              <a:t> </a:t>
            </a:r>
            <a:r>
              <a:rPr lang="en-US" b="1" dirty="0" err="1"/>
              <a:t>stvar</a:t>
            </a:r>
            <a:r>
              <a:rPr lang="en-US" b="1" dirty="0"/>
              <a:t>, </a:t>
            </a:r>
            <a:r>
              <a:rPr lang="en-US" b="1" dirty="0" err="1"/>
              <a:t>neka</a:t>
            </a:r>
            <a:r>
              <a:rPr lang="en-US" b="1" dirty="0"/>
              <a:t> to </a:t>
            </a:r>
            <a:r>
              <a:rPr lang="en-US" b="1" dirty="0" err="1"/>
              <a:t>budu</a:t>
            </a:r>
            <a:r>
              <a:rPr lang="en-US" b="1" dirty="0"/>
              <a:t> </a:t>
            </a:r>
            <a:r>
              <a:rPr lang="en-US" b="1" dirty="0" err="1"/>
              <a:t>ove</a:t>
            </a:r>
            <a:r>
              <a:rPr lang="en-US" b="1" dirty="0"/>
              <a:t> </a:t>
            </a:r>
            <a:r>
              <a:rPr lang="en-US" b="1" dirty="0" err="1"/>
              <a:t>dve</a:t>
            </a:r>
            <a:r>
              <a:rPr lang="en-US" b="1" dirty="0"/>
              <a:t> </a:t>
            </a:r>
            <a:r>
              <a:rPr lang="en-US" b="1" dirty="0" err="1"/>
              <a:t>ideje</a:t>
            </a:r>
            <a:r>
              <a:rPr lang="en-US" b="1" dirty="0"/>
              <a:t>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/>
              <a:t>Univerzalni</a:t>
            </a:r>
            <a:r>
              <a:rPr lang="en-US" b="1" dirty="0"/>
              <a:t> </a:t>
            </a:r>
            <a:r>
              <a:rPr lang="en-US" b="1" dirty="0" err="1"/>
              <a:t>dizajn</a:t>
            </a:r>
            <a:r>
              <a:rPr lang="en-US" b="1" dirty="0"/>
              <a:t> </a:t>
            </a:r>
            <a:r>
              <a:rPr lang="en-US" b="1" dirty="0" err="1"/>
              <a:t>podrazumeva</a:t>
            </a:r>
            <a:r>
              <a:rPr lang="en-US" b="1" dirty="0"/>
              <a:t> da se: </a:t>
            </a:r>
            <a:r>
              <a:rPr lang="en-US" dirty="0" err="1"/>
              <a:t>umesto</a:t>
            </a:r>
            <a:r>
              <a:rPr lang="en-US" dirty="0"/>
              <a:t> da se </a:t>
            </a:r>
            <a:r>
              <a:rPr lang="en-US" dirty="0" err="1"/>
              <a:t>nešto</a:t>
            </a:r>
            <a:r>
              <a:rPr lang="en-US" dirty="0"/>
              <a:t> </a:t>
            </a:r>
            <a:r>
              <a:rPr lang="en-US" dirty="0" err="1"/>
              <a:t>izgradi</a:t>
            </a:r>
            <a:r>
              <a:rPr lang="en-US" dirty="0"/>
              <a:t> pa </a:t>
            </a:r>
            <a:r>
              <a:rPr lang="en-US" dirty="0" err="1"/>
              <a:t>naknadno</a:t>
            </a:r>
            <a:r>
              <a:rPr lang="en-US" dirty="0"/>
              <a:t> </a:t>
            </a:r>
            <a:r>
              <a:rPr lang="en-US" dirty="0" err="1"/>
              <a:t>prilagođava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r>
              <a:rPr lang="en-US" dirty="0"/>
              <a:t>, </a:t>
            </a:r>
            <a:r>
              <a:rPr lang="en-US" b="1" dirty="0" err="1"/>
              <a:t>inkluzivnost</a:t>
            </a:r>
            <a:r>
              <a:rPr lang="en-US" b="1" dirty="0"/>
              <a:t> </a:t>
            </a:r>
            <a:r>
              <a:rPr lang="en-US" b="1" dirty="0" err="1"/>
              <a:t>planira</a:t>
            </a:r>
            <a:r>
              <a:rPr lang="en-US" b="1" dirty="0"/>
              <a:t> od </a:t>
            </a:r>
            <a:r>
              <a:rPr lang="en-US" b="1" dirty="0" err="1"/>
              <a:t>samog</a:t>
            </a:r>
            <a:r>
              <a:rPr lang="en-US" b="1" dirty="0"/>
              <a:t> </a:t>
            </a:r>
            <a:r>
              <a:rPr lang="en-US" b="1" dirty="0" err="1"/>
              <a:t>početka</a:t>
            </a:r>
            <a:r>
              <a:rPr lang="en-US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Koristite</a:t>
            </a:r>
            <a:r>
              <a:rPr lang="en-US" dirty="0"/>
              <a:t> </a:t>
            </a:r>
            <a:r>
              <a:rPr lang="en-US" b="1" dirty="0"/>
              <a:t>primer</a:t>
            </a:r>
            <a:r>
              <a:rPr lang="en-US" dirty="0"/>
              <a:t>: </a:t>
            </a:r>
            <a:r>
              <a:rPr lang="en-US" dirty="0" err="1"/>
              <a:t>stepenice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dodatom</a:t>
            </a:r>
            <a:r>
              <a:rPr lang="en-US" dirty="0"/>
              <a:t> </a:t>
            </a:r>
            <a:r>
              <a:rPr lang="en-US" dirty="0" err="1"/>
              <a:t>rampom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naspram</a:t>
            </a:r>
            <a:r>
              <a:rPr lang="en-US" dirty="0"/>
              <a:t> </a:t>
            </a:r>
            <a:r>
              <a:rPr lang="en-US" dirty="0" err="1"/>
              <a:t>jedinstvenog</a:t>
            </a:r>
            <a:r>
              <a:rPr lang="en-US" dirty="0"/>
              <a:t> </a:t>
            </a:r>
            <a:r>
              <a:rPr lang="en-US" dirty="0" err="1"/>
              <a:t>ulaza</a:t>
            </a:r>
            <a:r>
              <a:rPr lang="en-US" dirty="0"/>
              <a:t> bez </a:t>
            </a:r>
            <a:r>
              <a:rPr lang="en-US" dirty="0" err="1"/>
              <a:t>prepreka</a:t>
            </a:r>
            <a:r>
              <a:rPr lang="en-US" dirty="0"/>
              <a:t> koji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1" dirty="0" err="1"/>
              <a:t>Naglasite</a:t>
            </a:r>
            <a:r>
              <a:rPr lang="en-US" b="1" dirty="0"/>
              <a:t> </a:t>
            </a:r>
            <a:r>
              <a:rPr lang="en-US" b="1" dirty="0" err="1"/>
              <a:t>dostojanstvo</a:t>
            </a:r>
            <a:r>
              <a:rPr lang="en-US" b="1" dirty="0"/>
              <a:t>: </a:t>
            </a:r>
            <a:r>
              <a:rPr lang="en-US" dirty="0" err="1"/>
              <a:t>odvojeni</a:t>
            </a:r>
            <a:r>
              <a:rPr lang="en-US" dirty="0"/>
              <a:t> </a:t>
            </a:r>
            <a:r>
              <a:rPr lang="en-US" dirty="0" err="1"/>
              <a:t>ulazi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posebne</a:t>
            </a:r>
            <a:r>
              <a:rPr lang="en-US" dirty="0"/>
              <a:t> </a:t>
            </a:r>
            <a:r>
              <a:rPr lang="en-US" dirty="0" err="1"/>
              <a:t>rute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nenamerno</a:t>
            </a:r>
            <a:r>
              <a:rPr lang="en-US" dirty="0"/>
              <a:t> </a:t>
            </a:r>
            <a:r>
              <a:rPr lang="en-US" dirty="0" err="1"/>
              <a:t>stigmatizovati</a:t>
            </a:r>
            <a:r>
              <a:rPr lang="en-US" dirty="0"/>
              <a:t> </a:t>
            </a:r>
            <a:r>
              <a:rPr lang="en-US" dirty="0" err="1"/>
              <a:t>posetioce</a:t>
            </a:r>
            <a:r>
              <a:rPr lang="en-US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Univerzalni</a:t>
            </a:r>
            <a:r>
              <a:rPr lang="en-US" dirty="0"/>
              <a:t> </a:t>
            </a:r>
            <a:r>
              <a:rPr lang="en-US" dirty="0" err="1"/>
              <a:t>dizajn</a:t>
            </a:r>
            <a:r>
              <a:rPr lang="en-US" dirty="0"/>
              <a:t> </a:t>
            </a:r>
            <a:r>
              <a:rPr lang="en-US" b="1" dirty="0"/>
              <a:t>ne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da </a:t>
            </a:r>
            <a:r>
              <a:rPr lang="en-US" dirty="0" err="1"/>
              <a:t>jedno</a:t>
            </a:r>
            <a:r>
              <a:rPr lang="en-US" dirty="0"/>
              <a:t> </a:t>
            </a:r>
            <a:r>
              <a:rPr lang="en-US" dirty="0" err="1"/>
              <a:t>rešenje</a:t>
            </a:r>
            <a:r>
              <a:rPr lang="en-US" dirty="0"/>
              <a:t> </a:t>
            </a:r>
            <a:r>
              <a:rPr lang="en-US" dirty="0" err="1"/>
              <a:t>odgovara</a:t>
            </a:r>
            <a:r>
              <a:rPr lang="en-US" dirty="0"/>
              <a:t> </a:t>
            </a:r>
            <a:r>
              <a:rPr lang="en-US" dirty="0" err="1"/>
              <a:t>apsolutno</a:t>
            </a:r>
            <a:r>
              <a:rPr lang="en-US" dirty="0"/>
              <a:t> </a:t>
            </a:r>
            <a:r>
              <a:rPr lang="en-US" dirty="0" err="1"/>
              <a:t>svima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da se </a:t>
            </a:r>
            <a:r>
              <a:rPr lang="en-US" b="1" dirty="0" err="1"/>
              <a:t>isključenost</a:t>
            </a:r>
            <a:r>
              <a:rPr lang="en-US" b="1" dirty="0"/>
              <a:t> </a:t>
            </a:r>
            <a:r>
              <a:rPr lang="en-US" b="1" dirty="0" err="1"/>
              <a:t>svede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najmanju</a:t>
            </a:r>
            <a:r>
              <a:rPr lang="en-US" b="1" dirty="0"/>
              <a:t> </a:t>
            </a:r>
            <a:r>
              <a:rPr lang="en-US" b="1" dirty="0" err="1"/>
              <a:t>moguću</a:t>
            </a:r>
            <a:r>
              <a:rPr lang="en-US" b="1" dirty="0"/>
              <a:t> </a:t>
            </a:r>
            <a:r>
              <a:rPr lang="en-US" b="1" dirty="0" err="1"/>
              <a:t>meru</a:t>
            </a:r>
            <a:r>
              <a:rPr lang="en-US" b="1" dirty="0"/>
              <a:t>.</a:t>
            </a:r>
          </a:p>
          <a:p>
            <a:endParaRPr lang="en-US" dirty="0"/>
          </a:p>
          <a:p>
            <a:r>
              <a:rPr lang="en-US" dirty="0" err="1"/>
              <a:t>Predstavite</a:t>
            </a:r>
            <a:r>
              <a:rPr lang="en-US" dirty="0"/>
              <a:t> </a:t>
            </a:r>
            <a:r>
              <a:rPr lang="en-US" dirty="0" err="1"/>
              <a:t>socijalni</a:t>
            </a:r>
            <a:r>
              <a:rPr lang="en-US" dirty="0"/>
              <a:t> model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b="1" dirty="0" err="1"/>
              <a:t>promenu</a:t>
            </a:r>
            <a:r>
              <a:rPr lang="en-US" b="1" dirty="0"/>
              <a:t> </a:t>
            </a:r>
            <a:r>
              <a:rPr lang="en-US" b="1" dirty="0" err="1"/>
              <a:t>načina</a:t>
            </a:r>
            <a:r>
              <a:rPr lang="en-US" b="1" dirty="0"/>
              <a:t> </a:t>
            </a:r>
            <a:r>
              <a:rPr lang="en-US" b="1" dirty="0" err="1"/>
              <a:t>razmišljanja</a:t>
            </a:r>
            <a:r>
              <a:rPr lang="en-US" b="1" dirty="0"/>
              <a:t>.</a:t>
            </a:r>
            <a:r>
              <a:rPr lang="en-US" dirty="0"/>
              <a:t> </a:t>
            </a:r>
            <a:r>
              <a:rPr lang="en-US" b="1" dirty="0" err="1"/>
              <a:t>Socijalni</a:t>
            </a:r>
            <a:r>
              <a:rPr lang="en-US" b="1" dirty="0"/>
              <a:t> model: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podstiče</a:t>
            </a:r>
            <a:r>
              <a:rPr lang="en-US" dirty="0"/>
              <a:t> </a:t>
            </a:r>
            <a:r>
              <a:rPr lang="en-US" dirty="0" err="1"/>
              <a:t>pronalaženje</a:t>
            </a:r>
            <a:r>
              <a:rPr lang="en-US" dirty="0"/>
              <a:t> </a:t>
            </a:r>
            <a:r>
              <a:rPr lang="en-US" dirty="0" err="1"/>
              <a:t>rešenja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osnažuje</a:t>
            </a:r>
            <a:r>
              <a:rPr lang="en-US" dirty="0"/>
              <a:t> </a:t>
            </a:r>
            <a:r>
              <a:rPr lang="en-US" dirty="0" err="1"/>
              <a:t>stručnjake</a:t>
            </a:r>
            <a:r>
              <a:rPr lang="en-US" dirty="0"/>
              <a:t> u </a:t>
            </a:r>
            <a:r>
              <a:rPr lang="en-US" dirty="0" err="1"/>
              <a:t>turizmu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naglašava</a:t>
            </a:r>
            <a:r>
              <a:rPr lang="en-US" dirty="0"/>
              <a:t> </a:t>
            </a:r>
            <a:r>
              <a:rPr lang="en-US" dirty="0" err="1"/>
              <a:t>značaj</a:t>
            </a:r>
            <a:r>
              <a:rPr lang="en-US" dirty="0"/>
              <a:t> </a:t>
            </a:r>
            <a:r>
              <a:rPr lang="en-US" dirty="0" err="1"/>
              <a:t>stavova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čini</a:t>
            </a:r>
            <a:r>
              <a:rPr lang="en-US" dirty="0"/>
              <a:t> </a:t>
            </a:r>
            <a:r>
              <a:rPr lang="en-US" dirty="0" err="1"/>
              <a:t>pristupačnost</a:t>
            </a:r>
            <a:r>
              <a:rPr lang="en-US" dirty="0"/>
              <a:t> </a:t>
            </a:r>
            <a:r>
              <a:rPr lang="en-US" dirty="0" err="1"/>
              <a:t>ostvarivom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65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sedam</a:t>
            </a:r>
            <a:r>
              <a:rPr lang="en-US" dirty="0"/>
              <a:t> </a:t>
            </a:r>
            <a:r>
              <a:rPr lang="en-US" dirty="0" err="1"/>
              <a:t>formalno</a:t>
            </a:r>
            <a:r>
              <a:rPr lang="en-US" dirty="0"/>
              <a:t> </a:t>
            </a:r>
            <a:r>
              <a:rPr lang="en-US" dirty="0" err="1"/>
              <a:t>definisanih</a:t>
            </a:r>
            <a:r>
              <a:rPr lang="en-US" dirty="0"/>
              <a:t> </a:t>
            </a:r>
            <a:r>
              <a:rPr lang="en-US" dirty="0" err="1"/>
              <a:t>principa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b="1" dirty="0" err="1"/>
              <a:t>nije</a:t>
            </a:r>
            <a:r>
              <a:rPr lang="en-US" b="1" dirty="0"/>
              <a:t> </a:t>
            </a:r>
            <a:r>
              <a:rPr lang="en-US" b="1" dirty="0" err="1"/>
              <a:t>potrebno</a:t>
            </a:r>
            <a:r>
              <a:rPr lang="en-US" b="1" dirty="0"/>
              <a:t> da </a:t>
            </a:r>
            <a:r>
              <a:rPr lang="en-US" b="1" dirty="0" err="1"/>
              <a:t>ih</a:t>
            </a:r>
            <a:r>
              <a:rPr lang="en-US" b="1" dirty="0"/>
              <a:t> </a:t>
            </a:r>
            <a:r>
              <a:rPr lang="en-US" b="1" dirty="0" err="1"/>
              <a:t>učite</a:t>
            </a:r>
            <a:r>
              <a:rPr lang="en-US" b="1" dirty="0"/>
              <a:t> </a:t>
            </a:r>
            <a:r>
              <a:rPr lang="en-US" b="1" dirty="0" err="1"/>
              <a:t>napamet</a:t>
            </a:r>
            <a:r>
              <a:rPr lang="en-US" dirty="0"/>
              <a:t>.</a:t>
            </a:r>
          </a:p>
          <a:p>
            <a:r>
              <a:rPr lang="en-US" dirty="0" err="1"/>
              <a:t>Važno</a:t>
            </a:r>
            <a:r>
              <a:rPr lang="en-US" dirty="0"/>
              <a:t> je da oni </a:t>
            </a:r>
            <a:r>
              <a:rPr lang="en-US" b="1" dirty="0" err="1"/>
              <a:t>pomažu</a:t>
            </a:r>
            <a:r>
              <a:rPr lang="en-US" b="1" dirty="0"/>
              <a:t> </a:t>
            </a:r>
            <a:r>
              <a:rPr lang="en-US" b="1" dirty="0" err="1"/>
              <a:t>dizajnerima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pružaocima</a:t>
            </a:r>
            <a:r>
              <a:rPr lang="en-US" b="1" dirty="0"/>
              <a:t> </a:t>
            </a:r>
            <a:r>
              <a:rPr lang="en-US" b="1" dirty="0" err="1"/>
              <a:t>usluga</a:t>
            </a:r>
            <a:r>
              <a:rPr lang="en-US" b="1" dirty="0"/>
              <a:t> </a:t>
            </a:r>
            <a:r>
              <a:rPr lang="en-US" b="0" dirty="0"/>
              <a:t>da </a:t>
            </a:r>
            <a:r>
              <a:rPr lang="en-US" b="0" dirty="0" err="1"/>
              <a:t>postavljaju</a:t>
            </a:r>
            <a:r>
              <a:rPr lang="en-US" b="0" dirty="0"/>
              <a:t> </a:t>
            </a:r>
            <a:r>
              <a:rPr lang="en-US" dirty="0" err="1"/>
              <a:t>bolja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.</a:t>
            </a:r>
          </a:p>
          <a:p>
            <a:r>
              <a:rPr lang="en-US" b="1" dirty="0" err="1"/>
              <a:t>Primeri</a:t>
            </a:r>
            <a:r>
              <a:rPr lang="en-US" b="1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“Da li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razumljive</a:t>
            </a:r>
            <a:r>
              <a:rPr lang="en-US" dirty="0"/>
              <a:t> bez </a:t>
            </a:r>
            <a:r>
              <a:rPr lang="en-US" dirty="0" err="1"/>
              <a:t>dodatnog</a:t>
            </a:r>
            <a:r>
              <a:rPr lang="en-US" dirty="0"/>
              <a:t> </a:t>
            </a:r>
            <a:r>
              <a:rPr lang="en-US" dirty="0" err="1"/>
              <a:t>objašnjenja</a:t>
            </a:r>
            <a:r>
              <a:rPr lang="en-US" dirty="0"/>
              <a:t>?”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“</a:t>
            </a:r>
            <a:r>
              <a:rPr lang="it-IT" dirty="0"/>
              <a:t>Da li ovo zahteva nepotreban fizički napor</a:t>
            </a:r>
            <a:r>
              <a:rPr lang="en-US" dirty="0"/>
              <a:t>?”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“</a:t>
            </a:r>
            <a:r>
              <a:rPr lang="it-IT" dirty="0"/>
              <a:t>Da li ljudi mogu ovo da koriste na različite načine</a:t>
            </a:r>
            <a:r>
              <a:rPr lang="en-US" dirty="0"/>
              <a:t>?”</a:t>
            </a:r>
          </a:p>
          <a:p>
            <a:endParaRPr lang="en-US" dirty="0"/>
          </a:p>
          <a:p>
            <a:r>
              <a:rPr lang="en-US" dirty="0"/>
              <a:t>U </a:t>
            </a:r>
            <a:r>
              <a:rPr lang="en-US" b="1" dirty="0" err="1"/>
              <a:t>kontekstu</a:t>
            </a:r>
            <a:r>
              <a:rPr lang="en-US" b="1" dirty="0"/>
              <a:t> </a:t>
            </a:r>
            <a:r>
              <a:rPr lang="en-US" b="1" dirty="0" err="1"/>
              <a:t>kulture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kulturnog</a:t>
            </a:r>
            <a:r>
              <a:rPr lang="en-US" b="1" dirty="0"/>
              <a:t> </a:t>
            </a:r>
            <a:r>
              <a:rPr lang="en-US" b="1" dirty="0" err="1"/>
              <a:t>nasleđa</a:t>
            </a:r>
            <a:r>
              <a:rPr lang="en-US" dirty="0"/>
              <a:t>, </a:t>
            </a:r>
            <a:r>
              <a:rPr lang="en-US" dirty="0" err="1"/>
              <a:t>univerzalni</a:t>
            </a:r>
            <a:r>
              <a:rPr lang="en-US" dirty="0"/>
              <a:t> </a:t>
            </a:r>
            <a:r>
              <a:rPr lang="en-US" dirty="0" err="1"/>
              <a:t>dizajn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uključivati</a:t>
            </a:r>
            <a:r>
              <a:rPr lang="en-US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multisenzorne</a:t>
            </a:r>
            <a:r>
              <a:rPr lang="en-US" dirty="0"/>
              <a:t> </a:t>
            </a:r>
            <a:r>
              <a:rPr lang="en-US" dirty="0" err="1"/>
              <a:t>izložbe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inkluzivne</a:t>
            </a:r>
            <a:r>
              <a:rPr lang="en-US" dirty="0"/>
              <a:t> </a:t>
            </a:r>
            <a:r>
              <a:rPr lang="en-US" dirty="0" err="1"/>
              <a:t>turističke</a:t>
            </a:r>
            <a:r>
              <a:rPr lang="en-US" dirty="0"/>
              <a:t> </a:t>
            </a:r>
            <a:r>
              <a:rPr lang="en-US" dirty="0" err="1"/>
              <a:t>rute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jasnu orijentaciju i snalaženje u prostoru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/>
              <a:t>pristupačne veb-sajtove i sisteme za rezervaciju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integrisana</a:t>
            </a:r>
            <a:r>
              <a:rPr lang="en-US" dirty="0"/>
              <a:t> </a:t>
            </a:r>
            <a:r>
              <a:rPr lang="en-US" dirty="0" err="1"/>
              <a:t>rešenja</a:t>
            </a:r>
            <a:r>
              <a:rPr lang="en-US" dirty="0"/>
              <a:t> za </a:t>
            </a:r>
            <a:r>
              <a:rPr lang="en-US" dirty="0" err="1"/>
              <a:t>pristupačnost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6782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Pristupačnost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univerzalno</a:t>
            </a:r>
            <a:r>
              <a:rPr lang="en-US" dirty="0"/>
              <a:t> </a:t>
            </a:r>
            <a:r>
              <a:rPr lang="en-US" dirty="0" err="1"/>
              <a:t>rešenje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odgovara</a:t>
            </a:r>
            <a:r>
              <a:rPr lang="en-US" dirty="0"/>
              <a:t> </a:t>
            </a:r>
            <a:r>
              <a:rPr lang="en-US" dirty="0" err="1"/>
              <a:t>svima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potrebe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pristupačnošću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Prepreke se razlikuju u zavisnosti od pojedinca i konteksta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Mnoga</a:t>
            </a:r>
            <a:r>
              <a:rPr lang="en-US" dirty="0"/>
              <a:t> </a:t>
            </a:r>
            <a:r>
              <a:rPr lang="en-US" dirty="0" err="1"/>
              <a:t>rešenja</a:t>
            </a:r>
            <a:r>
              <a:rPr lang="en-US" dirty="0"/>
              <a:t> za </a:t>
            </a:r>
            <a:r>
              <a:rPr lang="en-US" dirty="0" err="1"/>
              <a:t>pristupačnost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različitim</a:t>
            </a:r>
            <a:r>
              <a:rPr lang="en-US" dirty="0"/>
              <a:t> </a:t>
            </a:r>
            <a:r>
              <a:rPr lang="en-US" dirty="0" err="1"/>
              <a:t>grupama</a:t>
            </a:r>
            <a:r>
              <a:rPr lang="en-US" dirty="0"/>
              <a:t> </a:t>
            </a:r>
            <a:r>
              <a:rPr lang="en-US" dirty="0" err="1"/>
              <a:t>korisnika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Svest</a:t>
            </a:r>
            <a:r>
              <a:rPr lang="en-US" dirty="0"/>
              <a:t> je </a:t>
            </a:r>
            <a:r>
              <a:rPr lang="en-US" dirty="0" err="1"/>
              <a:t>prvi</a:t>
            </a:r>
            <a:r>
              <a:rPr lang="en-US" dirty="0"/>
              <a:t> </a:t>
            </a:r>
            <a:r>
              <a:rPr lang="en-US" dirty="0" err="1"/>
              <a:t>korak</a:t>
            </a:r>
            <a:r>
              <a:rPr lang="en-US" dirty="0"/>
              <a:t> ka </a:t>
            </a:r>
            <a:r>
              <a:rPr lang="en-US" dirty="0" err="1"/>
              <a:t>inkluziji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5224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Pojasnite</a:t>
            </a:r>
            <a:r>
              <a:rPr lang="en-US" dirty="0"/>
              <a:t> da </a:t>
            </a:r>
            <a:r>
              <a:rPr lang="en-US" b="1" dirty="0" err="1"/>
              <a:t>osobe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poteškoćama</a:t>
            </a:r>
            <a:r>
              <a:rPr lang="en-US" b="1" dirty="0"/>
              <a:t> u </a:t>
            </a:r>
            <a:r>
              <a:rPr lang="en-US" b="1" dirty="0" err="1"/>
              <a:t>kretanju</a:t>
            </a:r>
            <a:r>
              <a:rPr lang="en-US" b="1" dirty="0"/>
              <a:t> </a:t>
            </a:r>
            <a:r>
              <a:rPr lang="en-US" b="1" dirty="0" err="1"/>
              <a:t>uključuju</a:t>
            </a:r>
            <a:r>
              <a:rPr lang="en-US" b="1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osobe koje koriste invalidska kolica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osobe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štake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hodalice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starije</a:t>
            </a:r>
            <a:r>
              <a:rPr lang="en-US" dirty="0"/>
              <a:t> </a:t>
            </a:r>
            <a:r>
              <a:rPr lang="en-US" dirty="0" err="1"/>
              <a:t>posetioce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osobe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hodaju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prelaze</a:t>
            </a:r>
            <a:r>
              <a:rPr lang="en-US" dirty="0"/>
              <a:t> </a:t>
            </a:r>
            <a:r>
              <a:rPr lang="en-US" dirty="0" err="1"/>
              <a:t>duže</a:t>
            </a:r>
            <a:r>
              <a:rPr lang="en-US" dirty="0"/>
              <a:t> </a:t>
            </a:r>
            <a:r>
              <a:rPr lang="en-US" dirty="0" err="1"/>
              <a:t>razdaljine</a:t>
            </a:r>
            <a:endParaRPr lang="en-US" dirty="0"/>
          </a:p>
          <a:p>
            <a:endParaRPr lang="en-US" dirty="0"/>
          </a:p>
          <a:p>
            <a:r>
              <a:rPr lang="en-US" b="1" dirty="0" err="1"/>
              <a:t>Prepreke</a:t>
            </a:r>
            <a:r>
              <a:rPr lang="en-US" b="1" dirty="0"/>
              <a:t> </a:t>
            </a:r>
            <a:r>
              <a:rPr lang="en-US" b="1" dirty="0" err="1"/>
              <a:t>povezane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kretanjem</a:t>
            </a:r>
            <a:r>
              <a:rPr lang="en-US" b="1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uključuju</a:t>
            </a:r>
            <a:r>
              <a:rPr lang="en-US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stepenike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promene</a:t>
            </a:r>
            <a:r>
              <a:rPr lang="en-US" dirty="0"/>
              <a:t> </a:t>
            </a:r>
            <a:r>
              <a:rPr lang="en-US" dirty="0" err="1"/>
              <a:t>nivoa</a:t>
            </a:r>
            <a:r>
              <a:rPr lang="en-US" dirty="0"/>
              <a:t> bez </a:t>
            </a:r>
            <a:r>
              <a:rPr lang="en-US" dirty="0" err="1"/>
              <a:t>alternativnog</a:t>
            </a:r>
            <a:r>
              <a:rPr lang="en-US" dirty="0"/>
              <a:t> </a:t>
            </a:r>
            <a:r>
              <a:rPr lang="en-US" dirty="0" err="1"/>
              <a:t>pristupa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uska vrata ili skučen prostor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udaljenosti</a:t>
            </a:r>
            <a:r>
              <a:rPr lang="en-US" dirty="0"/>
              <a:t> za </a:t>
            </a:r>
            <a:r>
              <a:rPr lang="en-US" dirty="0" err="1"/>
              <a:t>pešačenje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neravne</a:t>
            </a:r>
            <a:r>
              <a:rPr lang="en-US" dirty="0"/>
              <a:t> </a:t>
            </a:r>
            <a:r>
              <a:rPr lang="en-US" dirty="0" err="1"/>
              <a:t>površine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nedostatak</a:t>
            </a:r>
            <a:r>
              <a:rPr lang="en-US" dirty="0"/>
              <a:t> </a:t>
            </a:r>
            <a:r>
              <a:rPr lang="en-US" dirty="0" err="1"/>
              <a:t>mesta</a:t>
            </a:r>
            <a:r>
              <a:rPr lang="en-US" dirty="0"/>
              <a:t> za </a:t>
            </a:r>
            <a:r>
              <a:rPr lang="en-US" dirty="0" err="1"/>
              <a:t>sedenje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pristupačnih</a:t>
            </a:r>
            <a:r>
              <a:rPr lang="en-US" dirty="0"/>
              <a:t> </a:t>
            </a:r>
            <a:r>
              <a:rPr lang="en-US" dirty="0" err="1"/>
              <a:t>toaleta</a:t>
            </a:r>
            <a:endParaRPr lang="en-US" dirty="0"/>
          </a:p>
          <a:p>
            <a:endParaRPr lang="en-US" dirty="0"/>
          </a:p>
          <a:p>
            <a:r>
              <a:rPr lang="en-US" b="1" dirty="0" err="1"/>
              <a:t>Dajte</a:t>
            </a:r>
            <a:r>
              <a:rPr lang="en-US" b="1" dirty="0"/>
              <a:t> </a:t>
            </a:r>
            <a:r>
              <a:rPr lang="en-US" b="1" dirty="0" err="1"/>
              <a:t>primere</a:t>
            </a:r>
            <a:r>
              <a:rPr lang="en-US" b="1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mesta za sedenje na svakih nekoliko prostorija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jasno označene rute bez stepenika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pristupačna</a:t>
            </a:r>
            <a:r>
              <a:rPr lang="en-US" dirty="0"/>
              <a:t> </a:t>
            </a:r>
            <a:r>
              <a:rPr lang="en-US" dirty="0" err="1"/>
              <a:t>mesta</a:t>
            </a:r>
            <a:r>
              <a:rPr lang="en-US" dirty="0"/>
              <a:t> za </a:t>
            </a:r>
            <a:r>
              <a:rPr lang="en-US" dirty="0" err="1"/>
              <a:t>iskrcavanje</a:t>
            </a:r>
            <a:r>
              <a:rPr lang="en-US" dirty="0"/>
              <a:t> (drop-off zone)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277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Oštećenje</a:t>
            </a:r>
            <a:r>
              <a:rPr lang="en-US" b="1" dirty="0"/>
              <a:t> </a:t>
            </a:r>
            <a:r>
              <a:rPr lang="en-US" b="1" dirty="0" err="1"/>
              <a:t>vida</a:t>
            </a:r>
            <a:r>
              <a:rPr lang="en-US" b="1" dirty="0"/>
              <a:t> </a:t>
            </a:r>
            <a:r>
              <a:rPr lang="en-US" b="1" dirty="0" err="1"/>
              <a:t>uključuje</a:t>
            </a:r>
            <a:r>
              <a:rPr lang="en-US" b="1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slepilo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slabovidost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delimično</a:t>
            </a:r>
            <a:r>
              <a:rPr lang="en-US" dirty="0"/>
              <a:t> </a:t>
            </a:r>
            <a:r>
              <a:rPr lang="en-US" dirty="0" err="1"/>
              <a:t>očuvan</a:t>
            </a:r>
            <a:r>
              <a:rPr lang="en-US" dirty="0"/>
              <a:t> vid</a:t>
            </a:r>
          </a:p>
          <a:p>
            <a:endParaRPr lang="en-US" dirty="0"/>
          </a:p>
          <a:p>
            <a:r>
              <a:rPr lang="en-US" b="1" dirty="0" err="1"/>
              <a:t>Uobičajene</a:t>
            </a:r>
            <a:r>
              <a:rPr lang="en-US" b="1" dirty="0"/>
              <a:t> </a:t>
            </a:r>
            <a:r>
              <a:rPr lang="en-US" b="1" dirty="0" err="1"/>
              <a:t>prepreke</a:t>
            </a:r>
            <a:r>
              <a:rPr lang="en-US" b="1" dirty="0"/>
              <a:t> </a:t>
            </a:r>
            <a:r>
              <a:rPr lang="pt-BR" dirty="0"/>
              <a:t>za posetioce sa oštećenjem vida</a:t>
            </a:r>
            <a:r>
              <a:rPr lang="en-US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predstavljene</a:t>
            </a:r>
            <a:r>
              <a:rPr lang="en-US" dirty="0"/>
              <a:t> </a:t>
            </a:r>
            <a:r>
              <a:rPr lang="en-US" dirty="0" err="1"/>
              <a:t>isključivo</a:t>
            </a:r>
            <a:r>
              <a:rPr lang="en-US" dirty="0"/>
              <a:t> </a:t>
            </a:r>
            <a:r>
              <a:rPr lang="en-US" dirty="0" err="1"/>
              <a:t>vizuelnim</a:t>
            </a:r>
            <a:r>
              <a:rPr lang="en-US" dirty="0"/>
              <a:t> </a:t>
            </a:r>
            <a:r>
              <a:rPr lang="en-US" dirty="0" err="1"/>
              <a:t>putem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Slab kontrast ili premali tekst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Nedostatak</a:t>
            </a:r>
            <a:r>
              <a:rPr lang="en-US" dirty="0"/>
              <a:t> </a:t>
            </a:r>
            <a:r>
              <a:rPr lang="en-US" dirty="0" err="1"/>
              <a:t>elemenata</a:t>
            </a:r>
            <a:r>
              <a:rPr lang="en-US" dirty="0"/>
              <a:t> za </a:t>
            </a:r>
            <a:r>
              <a:rPr lang="en-US" dirty="0" err="1"/>
              <a:t>orijentaciju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Neočekivane</a:t>
            </a:r>
            <a:r>
              <a:rPr lang="en-US" dirty="0"/>
              <a:t> </a:t>
            </a:r>
            <a:r>
              <a:rPr lang="en-US" dirty="0" err="1"/>
              <a:t>prepreke</a:t>
            </a:r>
            <a:r>
              <a:rPr lang="en-US" dirty="0"/>
              <a:t> </a:t>
            </a:r>
            <a:r>
              <a:rPr lang="en-US" dirty="0" err="1"/>
              <a:t>duž</a:t>
            </a:r>
            <a:r>
              <a:rPr lang="en-US" dirty="0"/>
              <a:t> puta </a:t>
            </a:r>
            <a:r>
              <a:rPr lang="en-US" dirty="0" err="1"/>
              <a:t>kojim</a:t>
            </a:r>
            <a:r>
              <a:rPr lang="en-US" dirty="0"/>
              <a:t> se </a:t>
            </a:r>
            <a:r>
              <a:rPr lang="en-US" dirty="0" err="1"/>
              <a:t>kreće</a:t>
            </a:r>
            <a:endParaRPr lang="en-US" dirty="0"/>
          </a:p>
          <a:p>
            <a:r>
              <a:rPr lang="en-US" dirty="0" err="1"/>
              <a:t>Pristupačnost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je od </a:t>
            </a:r>
            <a:r>
              <a:rPr lang="en-US" dirty="0" err="1"/>
              <a:t>suštinskog</a:t>
            </a:r>
            <a:r>
              <a:rPr lang="en-US" dirty="0"/>
              <a:t> </a:t>
            </a:r>
            <a:r>
              <a:rPr lang="en-US" dirty="0" err="1"/>
              <a:t>značaja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Objasnite</a:t>
            </a:r>
            <a:r>
              <a:rPr lang="en-US" dirty="0"/>
              <a:t> </a:t>
            </a:r>
            <a:r>
              <a:rPr lang="en-US" dirty="0" err="1"/>
              <a:t>primere</a:t>
            </a:r>
            <a:r>
              <a:rPr lang="en-US" dirty="0"/>
              <a:t> </a:t>
            </a:r>
            <a:r>
              <a:rPr lang="en-US" dirty="0" err="1"/>
              <a:t>dobre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Audio </a:t>
            </a:r>
            <a:r>
              <a:rPr lang="en-US" dirty="0" err="1"/>
              <a:t>opisi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Materijali</a:t>
            </a:r>
            <a:r>
              <a:rPr lang="en-US" dirty="0"/>
              <a:t> </a:t>
            </a:r>
            <a:r>
              <a:rPr lang="en-US" dirty="0" err="1"/>
              <a:t>štampani</a:t>
            </a:r>
            <a:r>
              <a:rPr lang="en-US" dirty="0"/>
              <a:t> </a:t>
            </a:r>
            <a:r>
              <a:rPr lang="en-US" dirty="0" err="1"/>
              <a:t>velikim</a:t>
            </a:r>
            <a:r>
              <a:rPr lang="en-US" dirty="0"/>
              <a:t> </a:t>
            </a:r>
            <a:r>
              <a:rPr lang="en-US" dirty="0" err="1"/>
              <a:t>slovima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Taktilne</a:t>
            </a:r>
            <a:r>
              <a:rPr lang="en-US" dirty="0"/>
              <a:t> </a:t>
            </a:r>
            <a:r>
              <a:rPr lang="en-US" dirty="0" err="1"/>
              <a:t>mape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modeli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Jasno osvetljenje i dobar kontrast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150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Oštećenje</a:t>
            </a:r>
            <a:r>
              <a:rPr lang="en-US" b="1" dirty="0"/>
              <a:t> </a:t>
            </a:r>
            <a:r>
              <a:rPr lang="en-US" b="1" dirty="0" err="1"/>
              <a:t>sluha</a:t>
            </a:r>
            <a:r>
              <a:rPr lang="en-US" b="1" dirty="0"/>
              <a:t> </a:t>
            </a:r>
            <a:r>
              <a:rPr lang="en-US" dirty="0" err="1"/>
              <a:t>obuhvata</a:t>
            </a:r>
            <a:r>
              <a:rPr lang="en-US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gluve</a:t>
            </a:r>
            <a:r>
              <a:rPr lang="en-US" dirty="0"/>
              <a:t> </a:t>
            </a:r>
            <a:r>
              <a:rPr lang="en-US" dirty="0" err="1"/>
              <a:t>posetioce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nagluve</a:t>
            </a:r>
            <a:r>
              <a:rPr lang="en-US" dirty="0"/>
              <a:t> </a:t>
            </a:r>
            <a:r>
              <a:rPr lang="en-US" dirty="0" err="1"/>
              <a:t>posetioce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osobe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slušne</a:t>
            </a:r>
            <a:r>
              <a:rPr lang="en-US" dirty="0"/>
              <a:t> </a:t>
            </a:r>
            <a:r>
              <a:rPr lang="en-US" dirty="0" err="1"/>
              <a:t>aparate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kohlearne</a:t>
            </a:r>
            <a:r>
              <a:rPr lang="en-US" dirty="0"/>
              <a:t> </a:t>
            </a:r>
            <a:r>
              <a:rPr lang="en-US" dirty="0" err="1"/>
              <a:t>implantate</a:t>
            </a:r>
            <a:endParaRPr lang="en-US" dirty="0"/>
          </a:p>
          <a:p>
            <a:endParaRPr lang="en-US" dirty="0"/>
          </a:p>
          <a:p>
            <a:r>
              <a:rPr lang="en-US" b="1" dirty="0" err="1"/>
              <a:t>Uobičajene</a:t>
            </a:r>
            <a:r>
              <a:rPr lang="en-US" b="1" dirty="0"/>
              <a:t> </a:t>
            </a:r>
            <a:r>
              <a:rPr lang="en-US" b="1" dirty="0" err="1"/>
              <a:t>prepreke</a:t>
            </a:r>
            <a:r>
              <a:rPr lang="en-US" b="1" dirty="0"/>
              <a:t> </a:t>
            </a:r>
            <a:r>
              <a:rPr lang="en-US" dirty="0"/>
              <a:t>za </a:t>
            </a:r>
            <a:r>
              <a:rPr lang="en-US" dirty="0" err="1"/>
              <a:t>gluve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nagluve</a:t>
            </a:r>
            <a:r>
              <a:rPr lang="en-US" dirty="0"/>
              <a:t> </a:t>
            </a:r>
            <a:r>
              <a:rPr lang="en-US" dirty="0" err="1"/>
              <a:t>posetioce</a:t>
            </a:r>
            <a:r>
              <a:rPr lang="en-US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ture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obaveštenja</a:t>
            </a:r>
            <a:r>
              <a:rPr lang="en-US" dirty="0"/>
              <a:t> </a:t>
            </a:r>
            <a:r>
              <a:rPr lang="en-US" dirty="0" err="1"/>
              <a:t>dostupna</a:t>
            </a:r>
            <a:r>
              <a:rPr lang="en-US" dirty="0"/>
              <a:t> </a:t>
            </a:r>
            <a:r>
              <a:rPr lang="en-US" dirty="0" err="1"/>
              <a:t>isključivo</a:t>
            </a:r>
            <a:r>
              <a:rPr lang="en-US" dirty="0"/>
              <a:t> u audio </a:t>
            </a:r>
            <a:r>
              <a:rPr lang="en-US" dirty="0" err="1"/>
              <a:t>formatu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nedostatak</a:t>
            </a:r>
            <a:r>
              <a:rPr lang="en-US" dirty="0"/>
              <a:t> </a:t>
            </a:r>
            <a:r>
              <a:rPr lang="en-US" dirty="0" err="1"/>
              <a:t>titlova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transkripata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loša</a:t>
            </a:r>
            <a:r>
              <a:rPr lang="en-US" dirty="0"/>
              <a:t> </a:t>
            </a:r>
            <a:r>
              <a:rPr lang="en-US" dirty="0" err="1"/>
              <a:t>vidljivost</a:t>
            </a:r>
            <a:r>
              <a:rPr lang="en-US" dirty="0"/>
              <a:t> za </a:t>
            </a:r>
            <a:r>
              <a:rPr lang="en-US" dirty="0" err="1"/>
              <a:t>čitanje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usana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nedostatak vizuelnih informacija u hitnim situacijama</a:t>
            </a:r>
            <a:endParaRPr lang="en-US" dirty="0"/>
          </a:p>
          <a:p>
            <a:r>
              <a:rPr lang="en-US" dirty="0" err="1"/>
              <a:t>vizuelne</a:t>
            </a:r>
            <a:r>
              <a:rPr lang="en-US" dirty="0"/>
              <a:t> alternative </a:t>
            </a:r>
            <a:r>
              <a:rPr lang="en-US" dirty="0" err="1"/>
              <a:t>su</a:t>
            </a:r>
            <a:r>
              <a:rPr lang="en-US" dirty="0"/>
              <a:t> od </a:t>
            </a:r>
            <a:r>
              <a:rPr lang="en-US" dirty="0" err="1"/>
              <a:t>ključnog</a:t>
            </a:r>
            <a:r>
              <a:rPr lang="en-US" dirty="0"/>
              <a:t> </a:t>
            </a:r>
            <a:r>
              <a:rPr lang="en-US" dirty="0" err="1"/>
              <a:t>značaja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Istaknite</a:t>
            </a:r>
            <a:r>
              <a:rPr lang="en-US" dirty="0"/>
              <a:t> </a:t>
            </a:r>
            <a:r>
              <a:rPr lang="en-US" b="1" dirty="0" err="1"/>
              <a:t>primere</a:t>
            </a:r>
            <a:r>
              <a:rPr lang="en-US" b="1" dirty="0"/>
              <a:t> </a:t>
            </a:r>
            <a:r>
              <a:rPr lang="en-US" b="1" dirty="0" err="1"/>
              <a:t>dobre</a:t>
            </a:r>
            <a:r>
              <a:rPr lang="en-US" b="1" dirty="0"/>
              <a:t> </a:t>
            </a:r>
            <a:r>
              <a:rPr lang="en-US" b="1" dirty="0" err="1"/>
              <a:t>prakse</a:t>
            </a:r>
            <a:r>
              <a:rPr lang="en-US" b="1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titlovi</a:t>
            </a:r>
            <a:r>
              <a:rPr lang="en-US" dirty="0"/>
              <a:t> u video-</a:t>
            </a:r>
            <a:r>
              <a:rPr lang="en-US" dirty="0" err="1"/>
              <a:t>sadržajima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pisani</a:t>
            </a:r>
            <a:r>
              <a:rPr lang="en-US" dirty="0"/>
              <a:t> </a:t>
            </a:r>
            <a:r>
              <a:rPr lang="en-US" dirty="0" err="1"/>
              <a:t>sažeci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jasna</a:t>
            </a:r>
            <a:r>
              <a:rPr lang="en-US" dirty="0"/>
              <a:t> </a:t>
            </a:r>
            <a:r>
              <a:rPr lang="en-US" dirty="0" err="1"/>
              <a:t>vizuelna</a:t>
            </a:r>
            <a:r>
              <a:rPr lang="en-US" dirty="0"/>
              <a:t> </a:t>
            </a:r>
            <a:r>
              <a:rPr lang="en-US" dirty="0" err="1"/>
              <a:t>upozorenja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okrenuti</a:t>
            </a:r>
            <a:r>
              <a:rPr lang="en-US" dirty="0"/>
              <a:t> se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osobi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razgovora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 err="1"/>
              <a:t>Naglasite</a:t>
            </a:r>
            <a:r>
              <a:rPr lang="en-US" b="1" dirty="0"/>
              <a:t> </a:t>
            </a:r>
            <a:r>
              <a:rPr lang="en-US" b="1" dirty="0" err="1"/>
              <a:t>bezbednost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u </a:t>
            </a:r>
            <a:r>
              <a:rPr lang="en-US" dirty="0" err="1"/>
              <a:t>hitnim</a:t>
            </a:r>
            <a:r>
              <a:rPr lang="en-US" dirty="0"/>
              <a:t> </a:t>
            </a:r>
            <a:r>
              <a:rPr lang="en-US" dirty="0" err="1"/>
              <a:t>situacijama</a:t>
            </a:r>
            <a:r>
              <a:rPr lang="en-US" dirty="0"/>
              <a:t> </a:t>
            </a:r>
            <a:r>
              <a:rPr lang="en-US" b="1" dirty="0" err="1"/>
              <a:t>nikada</a:t>
            </a:r>
            <a:r>
              <a:rPr lang="en-US" dirty="0"/>
              <a:t> ne </a:t>
            </a:r>
            <a:r>
              <a:rPr lang="en-US" dirty="0" err="1"/>
              <a:t>smeju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dostupne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u audio </a:t>
            </a:r>
            <a:r>
              <a:rPr lang="en-US" dirty="0" err="1"/>
              <a:t>formatu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8274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Objasnite</a:t>
            </a:r>
            <a:r>
              <a:rPr lang="en-US" dirty="0"/>
              <a:t> da </a:t>
            </a:r>
            <a:r>
              <a:rPr lang="en-US" b="1" dirty="0"/>
              <a:t>ova </a:t>
            </a:r>
            <a:r>
              <a:rPr lang="en-US" b="1" dirty="0" err="1"/>
              <a:t>grupa</a:t>
            </a:r>
            <a:r>
              <a:rPr lang="en-US" b="1" dirty="0"/>
              <a:t> </a:t>
            </a:r>
            <a:r>
              <a:rPr lang="en-US" b="1" dirty="0" err="1"/>
              <a:t>obuhvata</a:t>
            </a:r>
            <a:r>
              <a:rPr lang="en-US" b="1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osobe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intelektualnim</a:t>
            </a:r>
            <a:r>
              <a:rPr lang="en-US" dirty="0"/>
              <a:t> </a:t>
            </a:r>
            <a:r>
              <a:rPr lang="en-US" dirty="0" err="1"/>
              <a:t>invaliditetom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osobe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spektra</a:t>
            </a:r>
            <a:r>
              <a:rPr lang="en-US" dirty="0"/>
              <a:t> </a:t>
            </a:r>
            <a:r>
              <a:rPr lang="en-US" dirty="0" err="1"/>
              <a:t>autizma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osobe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demencijom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povredama</a:t>
            </a:r>
            <a:r>
              <a:rPr lang="en-US" dirty="0"/>
              <a:t> </a:t>
            </a:r>
            <a:r>
              <a:rPr lang="en-US" dirty="0" err="1"/>
              <a:t>mozga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osobe sa teškoćama u učenju</a:t>
            </a:r>
            <a:endParaRPr lang="en-US" dirty="0"/>
          </a:p>
          <a:p>
            <a:endParaRPr lang="en-US" dirty="0"/>
          </a:p>
          <a:p>
            <a:r>
              <a:rPr lang="en-US" b="1" dirty="0" err="1"/>
              <a:t>Prepreke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uključivati</a:t>
            </a:r>
            <a:r>
              <a:rPr lang="en-US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složen</a:t>
            </a:r>
            <a:r>
              <a:rPr lang="en-US" dirty="0"/>
              <a:t> </a:t>
            </a:r>
            <a:r>
              <a:rPr lang="en-US" dirty="0" err="1"/>
              <a:t>jezik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objašnjenja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preopterećenost</a:t>
            </a:r>
            <a:r>
              <a:rPr lang="en-US" dirty="0"/>
              <a:t> </a:t>
            </a:r>
            <a:r>
              <a:rPr lang="en-US" dirty="0" err="1"/>
              <a:t>informacijama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gužvu, buku ili prejako osvetljenje u prostoru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nejasnu</a:t>
            </a:r>
            <a:r>
              <a:rPr lang="en-US" dirty="0"/>
              <a:t> </a:t>
            </a:r>
            <a:r>
              <a:rPr lang="en-US" dirty="0" err="1"/>
              <a:t>strukturu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očekivanja</a:t>
            </a:r>
            <a:endParaRPr lang="en-US" dirty="0"/>
          </a:p>
          <a:p>
            <a:r>
              <a:rPr lang="en-US" dirty="0" err="1"/>
              <a:t>jasnoća</a:t>
            </a:r>
            <a:r>
              <a:rPr lang="en-US" dirty="0"/>
              <a:t>, </a:t>
            </a:r>
            <a:r>
              <a:rPr lang="en-US" dirty="0" err="1"/>
              <a:t>smirenost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predvidljivost</a:t>
            </a:r>
            <a:r>
              <a:rPr lang="en-US" dirty="0"/>
              <a:t> </a:t>
            </a:r>
            <a:r>
              <a:rPr lang="en-US" dirty="0" err="1"/>
              <a:t>pomažu</a:t>
            </a:r>
            <a:endParaRPr lang="en-US" dirty="0"/>
          </a:p>
          <a:p>
            <a:endParaRPr lang="en-US" dirty="0"/>
          </a:p>
          <a:p>
            <a:r>
              <a:rPr lang="it-IT" dirty="0"/>
              <a:t>Ovi posetioci su </a:t>
            </a:r>
            <a:r>
              <a:rPr lang="it-IT" b="1" dirty="0"/>
              <a:t>često nenamerno isključeni </a:t>
            </a:r>
            <a:r>
              <a:rPr lang="it-IT" dirty="0"/>
              <a:t>zbog</a:t>
            </a:r>
            <a:r>
              <a:rPr lang="en-US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žargona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tura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odvijaju</a:t>
            </a:r>
            <a:r>
              <a:rPr lang="en-US" dirty="0"/>
              <a:t> </a:t>
            </a:r>
            <a:r>
              <a:rPr lang="en-US" dirty="0" err="1"/>
              <a:t>prebrzim</a:t>
            </a:r>
            <a:r>
              <a:rPr lang="en-US" dirty="0"/>
              <a:t> </a:t>
            </a:r>
            <a:r>
              <a:rPr lang="en-US" dirty="0" err="1"/>
              <a:t>tempom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senzornog</a:t>
            </a:r>
            <a:r>
              <a:rPr lang="en-US" dirty="0"/>
              <a:t> </a:t>
            </a:r>
            <a:r>
              <a:rPr lang="en-US" dirty="0" err="1"/>
              <a:t>preopterećenja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Objasnite</a:t>
            </a:r>
            <a:r>
              <a:rPr lang="en-US" dirty="0"/>
              <a:t> </a:t>
            </a:r>
            <a:r>
              <a:rPr lang="en-US" dirty="0" err="1"/>
              <a:t>primere</a:t>
            </a:r>
            <a:r>
              <a:rPr lang="en-US" dirty="0"/>
              <a:t> </a:t>
            </a:r>
            <a:r>
              <a:rPr lang="en-US" dirty="0" err="1"/>
              <a:t>dobre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b="1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jednostavan</a:t>
            </a:r>
            <a:r>
              <a:rPr lang="en-US" dirty="0"/>
              <a:t> </a:t>
            </a:r>
            <a:r>
              <a:rPr lang="en-US" dirty="0" err="1"/>
              <a:t>jezik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vizuelna</a:t>
            </a:r>
            <a:r>
              <a:rPr lang="en-US" dirty="0"/>
              <a:t> </a:t>
            </a:r>
            <a:r>
              <a:rPr lang="en-US" dirty="0" err="1"/>
              <a:t>podrška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mirni</a:t>
            </a:r>
            <a:r>
              <a:rPr lang="en-US" dirty="0"/>
              <a:t> </a:t>
            </a:r>
            <a:r>
              <a:rPr lang="en-US" dirty="0" err="1"/>
              <a:t>prostori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termini </a:t>
            </a:r>
            <a:r>
              <a:rPr lang="en-US" dirty="0" err="1"/>
              <a:t>prilagođeni</a:t>
            </a:r>
            <a:r>
              <a:rPr lang="en-US" dirty="0"/>
              <a:t> </a:t>
            </a:r>
            <a:r>
              <a:rPr lang="en-US" dirty="0" err="1"/>
              <a:t>senzornim</a:t>
            </a:r>
            <a:r>
              <a:rPr lang="en-US" dirty="0"/>
              <a:t> </a:t>
            </a:r>
            <a:r>
              <a:rPr lang="en-US" dirty="0" err="1"/>
              <a:t>potrebama</a:t>
            </a:r>
            <a:endParaRPr lang="en-US" dirty="0"/>
          </a:p>
          <a:p>
            <a:endParaRPr lang="en-US" dirty="0"/>
          </a:p>
          <a:p>
            <a:r>
              <a:rPr lang="en-US" b="1" dirty="0" err="1"/>
              <a:t>Ključna</a:t>
            </a:r>
            <a:r>
              <a:rPr lang="en-US" b="1" dirty="0"/>
              <a:t> </a:t>
            </a:r>
            <a:r>
              <a:rPr lang="en-US" b="1" dirty="0" err="1"/>
              <a:t>poruka</a:t>
            </a:r>
            <a:r>
              <a:rPr lang="en-US" b="1" dirty="0"/>
              <a:t>:</a:t>
            </a:r>
            <a:r>
              <a:rPr lang="en-US" dirty="0"/>
              <a:t> „</a:t>
            </a:r>
            <a:r>
              <a:rPr lang="en-US" dirty="0" err="1"/>
              <a:t>Pristupačnost</a:t>
            </a:r>
            <a:r>
              <a:rPr lang="en-US" dirty="0"/>
              <a:t> ne </a:t>
            </a:r>
            <a:r>
              <a:rPr lang="en-US" dirty="0" err="1"/>
              <a:t>znači</a:t>
            </a:r>
            <a:r>
              <a:rPr lang="en-US" dirty="0"/>
              <a:t> </a:t>
            </a:r>
            <a:r>
              <a:rPr lang="en-US" dirty="0" err="1"/>
              <a:t>pojednostavljivanje</a:t>
            </a:r>
            <a:r>
              <a:rPr lang="en-US" dirty="0"/>
              <a:t> </a:t>
            </a:r>
            <a:r>
              <a:rPr lang="en-US" dirty="0" err="1"/>
              <a:t>sadržaja</a:t>
            </a:r>
            <a:r>
              <a:rPr lang="en-US" dirty="0"/>
              <a:t> –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jasnoću</a:t>
            </a:r>
            <a:r>
              <a:rPr lang="en-US" dirty="0"/>
              <a:t>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6684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Mnogi</a:t>
            </a:r>
            <a:r>
              <a:rPr lang="en-US" dirty="0"/>
              <a:t> </a:t>
            </a:r>
            <a:r>
              <a:rPr lang="en-US" dirty="0" err="1"/>
              <a:t>posetioci</a:t>
            </a:r>
            <a:r>
              <a:rPr lang="en-US" dirty="0"/>
              <a:t> </a:t>
            </a:r>
            <a:r>
              <a:rPr lang="en-US" dirty="0" err="1"/>
              <a:t>nikada</a:t>
            </a:r>
            <a:r>
              <a:rPr lang="en-US" dirty="0"/>
              <a:t> </a:t>
            </a:r>
            <a:r>
              <a:rPr lang="en-US" dirty="0" err="1"/>
              <a:t>neće</a:t>
            </a:r>
            <a:r>
              <a:rPr lang="en-US" dirty="0"/>
              <a:t> </a:t>
            </a:r>
            <a:r>
              <a:rPr lang="en-US" dirty="0" err="1"/>
              <a:t>reći</a:t>
            </a:r>
            <a:r>
              <a:rPr lang="en-US" dirty="0"/>
              <a:t> da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invaliditet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Oni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jednostavno</a:t>
            </a:r>
            <a:r>
              <a:rPr lang="en-US" dirty="0"/>
              <a:t> </a:t>
            </a:r>
            <a:r>
              <a:rPr lang="en-US" dirty="0" err="1"/>
              <a:t>delovati</a:t>
            </a:r>
            <a:r>
              <a:rPr lang="en-US" dirty="0"/>
              <a:t> </a:t>
            </a:r>
            <a:r>
              <a:rPr lang="en-US" dirty="0" err="1"/>
              <a:t>umorno</a:t>
            </a:r>
            <a:r>
              <a:rPr lang="en-US" dirty="0"/>
              <a:t>, </a:t>
            </a:r>
            <a:r>
              <a:rPr lang="en-US" dirty="0" err="1"/>
              <a:t>anksiozno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preopterećeno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Navedite</a:t>
            </a:r>
            <a:r>
              <a:rPr lang="en-US" dirty="0"/>
              <a:t> </a:t>
            </a:r>
            <a:r>
              <a:rPr lang="en-US" dirty="0" err="1"/>
              <a:t>primere</a:t>
            </a:r>
            <a:r>
              <a:rPr lang="en-US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osoba kojoj su potrebne česte pauze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osoba koja iznenada napusti prostoriju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osoba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izbegava</a:t>
            </a:r>
            <a:r>
              <a:rPr lang="en-US" dirty="0"/>
              <a:t> </a:t>
            </a:r>
            <a:r>
              <a:rPr lang="en-US" dirty="0" err="1"/>
              <a:t>gužvu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buku</a:t>
            </a:r>
            <a:endParaRPr lang="en-US" dirty="0"/>
          </a:p>
          <a:p>
            <a:endParaRPr lang="en-US" dirty="0"/>
          </a:p>
          <a:p>
            <a:r>
              <a:rPr lang="en-US" dirty="0"/>
              <a:t>* </a:t>
            </a:r>
            <a:r>
              <a:rPr lang="en-US" b="1" dirty="0" err="1"/>
              <a:t>Fibromialgija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dirty="0" err="1"/>
              <a:t>hronični</a:t>
            </a:r>
            <a:r>
              <a:rPr lang="en-US" dirty="0"/>
              <a:t> </a:t>
            </a:r>
            <a:r>
              <a:rPr lang="en-US" dirty="0" err="1"/>
              <a:t>poremećaj</a:t>
            </a:r>
            <a:r>
              <a:rPr lang="en-US" dirty="0"/>
              <a:t> koji </a:t>
            </a:r>
            <a:r>
              <a:rPr lang="en-US" dirty="0" err="1"/>
              <a:t>karakteriše</a:t>
            </a:r>
            <a:r>
              <a:rPr lang="en-US" dirty="0"/>
              <a:t> </a:t>
            </a:r>
            <a:r>
              <a:rPr lang="en-US" dirty="0" err="1"/>
              <a:t>rasprostranjen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simptomi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umor</a:t>
            </a:r>
            <a:r>
              <a:rPr lang="en-US" dirty="0"/>
              <a:t>, </a:t>
            </a:r>
            <a:r>
              <a:rPr lang="en-US" dirty="0" err="1"/>
              <a:t>ukočenost</a:t>
            </a:r>
            <a:r>
              <a:rPr lang="en-US" dirty="0"/>
              <a:t> </a:t>
            </a:r>
            <a:r>
              <a:rPr lang="en-US" dirty="0" err="1"/>
              <a:t>mišića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nesanica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992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Koristite</a:t>
            </a:r>
            <a:r>
              <a:rPr lang="en-US" dirty="0"/>
              <a:t> </a:t>
            </a:r>
            <a:r>
              <a:rPr lang="en-US" b="1" dirty="0" err="1"/>
              <a:t>primere</a:t>
            </a:r>
            <a:r>
              <a:rPr lang="en-US" b="1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Ljubazno</a:t>
            </a:r>
            <a:r>
              <a:rPr lang="en-US" dirty="0"/>
              <a:t> </a:t>
            </a:r>
            <a:r>
              <a:rPr lang="en-US" dirty="0" err="1"/>
              <a:t>osoblje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ponudi</a:t>
            </a:r>
            <a:r>
              <a:rPr lang="en-US" dirty="0"/>
              <a:t> </a:t>
            </a:r>
            <a:r>
              <a:rPr lang="en-US" dirty="0" err="1"/>
              <a:t>alternativno</a:t>
            </a:r>
            <a:r>
              <a:rPr lang="en-US" dirty="0"/>
              <a:t> </a:t>
            </a:r>
            <a:r>
              <a:rPr lang="en-US" dirty="0" err="1"/>
              <a:t>rešenje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lift </a:t>
            </a:r>
            <a:r>
              <a:rPr lang="en-US" dirty="0" err="1"/>
              <a:t>nije</a:t>
            </a:r>
            <a:r>
              <a:rPr lang="en-US" dirty="0"/>
              <a:t> u </a:t>
            </a:r>
            <a:r>
              <a:rPr lang="en-US" dirty="0" err="1"/>
              <a:t>funkciji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Osoblje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izbegava</a:t>
            </a:r>
            <a:r>
              <a:rPr lang="en-US" dirty="0"/>
              <a:t> </a:t>
            </a:r>
            <a:r>
              <a:rPr lang="en-US" dirty="0" err="1"/>
              <a:t>kontakt</a:t>
            </a:r>
            <a:r>
              <a:rPr lang="en-US" dirty="0"/>
              <a:t> </a:t>
            </a:r>
            <a:r>
              <a:rPr lang="en-US" dirty="0" err="1"/>
              <a:t>očima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razgovara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pratiocima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Naglasite</a:t>
            </a:r>
            <a:r>
              <a:rPr lang="en-US" dirty="0"/>
              <a:t>:</a:t>
            </a:r>
          </a:p>
          <a:p>
            <a:r>
              <a:rPr lang="en-US" b="1" dirty="0" err="1"/>
              <a:t>Pristupačnost</a:t>
            </a:r>
            <a:r>
              <a:rPr lang="en-US" b="1" dirty="0"/>
              <a:t> se </a:t>
            </a:r>
            <a:r>
              <a:rPr lang="en-US" b="1" dirty="0" err="1"/>
              <a:t>ostvaruje</a:t>
            </a:r>
            <a:r>
              <a:rPr lang="en-US" b="1" dirty="0"/>
              <a:t> </a:t>
            </a:r>
            <a:r>
              <a:rPr lang="en-US" b="1" dirty="0" err="1"/>
              <a:t>kroz</a:t>
            </a:r>
            <a:r>
              <a:rPr lang="en-US" b="1" dirty="0"/>
              <a:t> </a:t>
            </a:r>
            <a:r>
              <a:rPr lang="en-US" b="1" dirty="0" err="1"/>
              <a:t>svakodnevne</a:t>
            </a:r>
            <a:r>
              <a:rPr lang="en-US" b="1" dirty="0"/>
              <a:t> </a:t>
            </a:r>
            <a:r>
              <a:rPr lang="en-US" b="1" dirty="0" err="1"/>
              <a:t>interakcije</a:t>
            </a:r>
            <a:r>
              <a:rPr lang="en-US" b="1" dirty="0"/>
              <a:t> – </a:t>
            </a:r>
            <a:r>
              <a:rPr lang="en-US" b="1" dirty="0" err="1"/>
              <a:t>pozdravljanje</a:t>
            </a:r>
            <a:r>
              <a:rPr lang="en-US" b="1" dirty="0"/>
              <a:t>, ton </a:t>
            </a:r>
            <a:r>
              <a:rPr lang="en-US" b="1" dirty="0" err="1"/>
              <a:t>glasa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spremnost</a:t>
            </a:r>
            <a:r>
              <a:rPr lang="en-US" b="1" dirty="0"/>
              <a:t> da se </a:t>
            </a:r>
            <a:r>
              <a:rPr lang="en-US" b="1" dirty="0" err="1"/>
              <a:t>pomogne</a:t>
            </a:r>
            <a:r>
              <a:rPr lang="en-US" b="1" dirty="0"/>
              <a:t>.</a:t>
            </a:r>
          </a:p>
          <a:p>
            <a:endParaRPr lang="en-US" dirty="0"/>
          </a:p>
          <a:p>
            <a:r>
              <a:rPr lang="en-US" dirty="0" err="1"/>
              <a:t>Ključna</a:t>
            </a:r>
            <a:r>
              <a:rPr lang="en-US" dirty="0"/>
              <a:t> </a:t>
            </a:r>
            <a:r>
              <a:rPr lang="en-US" dirty="0" err="1"/>
              <a:t>poruka</a:t>
            </a:r>
            <a:r>
              <a:rPr lang="en-US" dirty="0"/>
              <a:t>:</a:t>
            </a:r>
            <a:br>
              <a:rPr lang="en-US" dirty="0"/>
            </a:br>
            <a:r>
              <a:rPr lang="nb-NO" b="1" dirty="0"/>
              <a:t>„Stav može ukloniti ili stvoriti prepreke za nekoliko sekundi</a:t>
            </a:r>
            <a:r>
              <a:rPr lang="en-US" b="1" dirty="0"/>
              <a:t>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1367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Poštovanje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ljubaznost</a:t>
            </a:r>
            <a:r>
              <a:rPr lang="en-US" b="1" dirty="0"/>
              <a:t> </a:t>
            </a:r>
            <a:r>
              <a:rPr lang="en-US" b="1" dirty="0" err="1"/>
              <a:t>iznad</a:t>
            </a:r>
            <a:r>
              <a:rPr lang="en-US" b="1" dirty="0"/>
              <a:t> </a:t>
            </a:r>
            <a:r>
              <a:rPr lang="en-US" b="1" dirty="0" err="1"/>
              <a:t>svega</a:t>
            </a:r>
            <a:endParaRPr lang="en-US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Ophodite</a:t>
            </a:r>
            <a:r>
              <a:rPr lang="en-US" dirty="0"/>
              <a:t> se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posetiocima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invaliditetom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svakom</a:t>
            </a:r>
            <a:r>
              <a:rPr lang="en-US" dirty="0"/>
              <a:t> </a:t>
            </a:r>
            <a:r>
              <a:rPr lang="en-US" dirty="0" err="1"/>
              <a:t>drugom</a:t>
            </a:r>
            <a:r>
              <a:rPr lang="en-US" dirty="0"/>
              <a:t> </a:t>
            </a:r>
            <a:r>
              <a:rPr lang="en-US" dirty="0" err="1"/>
              <a:t>gostu</a:t>
            </a:r>
            <a:r>
              <a:rPr lang="en-US" dirty="0"/>
              <a:t>,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poštovanjem</a:t>
            </a:r>
            <a:r>
              <a:rPr lang="en-US" dirty="0"/>
              <a:t>, </a:t>
            </a:r>
            <a:r>
              <a:rPr lang="en-US" dirty="0" err="1"/>
              <a:t>strpljenjem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iskrenom</a:t>
            </a:r>
            <a:r>
              <a:rPr lang="en-US" dirty="0"/>
              <a:t> </a:t>
            </a:r>
            <a:r>
              <a:rPr lang="en-US" dirty="0" err="1"/>
              <a:t>ljubaznošću</a:t>
            </a:r>
            <a:r>
              <a:rPr lang="en-US" dirty="0"/>
              <a:t>. </a:t>
            </a:r>
            <a:r>
              <a:rPr lang="en-US" dirty="0" err="1"/>
              <a:t>Obraćajte</a:t>
            </a:r>
            <a:r>
              <a:rPr lang="en-US" dirty="0"/>
              <a:t> se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osobi</a:t>
            </a:r>
            <a:r>
              <a:rPr lang="en-US" dirty="0"/>
              <a:t>, </a:t>
            </a:r>
            <a:r>
              <a:rPr lang="en-US" dirty="0" err="1"/>
              <a:t>koristite</a:t>
            </a:r>
            <a:r>
              <a:rPr lang="en-US" dirty="0"/>
              <a:t> </a:t>
            </a:r>
            <a:r>
              <a:rPr lang="en-US" dirty="0" err="1"/>
              <a:t>prirodan</a:t>
            </a:r>
            <a:r>
              <a:rPr lang="en-US" dirty="0"/>
              <a:t> ton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imajte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umu</a:t>
            </a:r>
            <a:r>
              <a:rPr lang="en-US" dirty="0"/>
              <a:t> da </a:t>
            </a:r>
            <a:r>
              <a:rPr lang="en-US" dirty="0" err="1"/>
              <a:t>invaliditet</a:t>
            </a:r>
            <a:r>
              <a:rPr lang="en-US" dirty="0"/>
              <a:t> ne </a:t>
            </a:r>
            <a:r>
              <a:rPr lang="en-US" dirty="0" err="1"/>
              <a:t>određuje</a:t>
            </a:r>
            <a:r>
              <a:rPr lang="en-US" dirty="0"/>
              <a:t> </a:t>
            </a:r>
            <a:r>
              <a:rPr lang="en-US" dirty="0" err="1"/>
              <a:t>nečija</a:t>
            </a:r>
            <a:r>
              <a:rPr lang="en-US" dirty="0"/>
              <a:t> </a:t>
            </a:r>
            <a:r>
              <a:rPr lang="en-US" dirty="0" err="1"/>
              <a:t>interesovanja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ličnost</a:t>
            </a:r>
            <a:r>
              <a:rPr lang="en-US" dirty="0"/>
              <a:t>.</a:t>
            </a:r>
          </a:p>
          <a:p>
            <a:r>
              <a:rPr lang="en-US" b="1" dirty="0" err="1"/>
              <a:t>Pitajte</a:t>
            </a:r>
            <a:r>
              <a:rPr lang="en-US" b="1" dirty="0"/>
              <a:t> pre </a:t>
            </a:r>
            <a:r>
              <a:rPr lang="en-US" b="1" dirty="0" err="1"/>
              <a:t>nego</a:t>
            </a:r>
            <a:r>
              <a:rPr lang="en-US" b="1" dirty="0"/>
              <a:t> </a:t>
            </a:r>
            <a:r>
              <a:rPr lang="en-US" b="1" dirty="0" err="1"/>
              <a:t>što</a:t>
            </a:r>
            <a:r>
              <a:rPr lang="en-US" b="1" dirty="0"/>
              <a:t> </a:t>
            </a:r>
            <a:r>
              <a:rPr lang="en-US" b="1" dirty="0" err="1"/>
              <a:t>ponudite</a:t>
            </a:r>
            <a:r>
              <a:rPr lang="en-US" b="1" dirty="0"/>
              <a:t> </a:t>
            </a:r>
            <a:r>
              <a:rPr lang="en-US" b="1" dirty="0" err="1"/>
              <a:t>pomoć</a:t>
            </a:r>
            <a:endParaRPr lang="en-US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Nikada</a:t>
            </a:r>
            <a:r>
              <a:rPr lang="en-US" dirty="0"/>
              <a:t> ne </a:t>
            </a:r>
            <a:r>
              <a:rPr lang="en-US" dirty="0" err="1"/>
              <a:t>pretpostavljajte</a:t>
            </a:r>
            <a:r>
              <a:rPr lang="en-US" dirty="0"/>
              <a:t> da je </a:t>
            </a:r>
            <a:r>
              <a:rPr lang="en-US" dirty="0" err="1"/>
              <a:t>pomoć</a:t>
            </a:r>
            <a:r>
              <a:rPr lang="en-US" dirty="0"/>
              <a:t> </a:t>
            </a:r>
            <a:r>
              <a:rPr lang="en-US" dirty="0" err="1"/>
              <a:t>potrebna</a:t>
            </a:r>
            <a:r>
              <a:rPr lang="en-US" dirty="0"/>
              <a:t>. </a:t>
            </a:r>
            <a:r>
              <a:rPr lang="en-US" dirty="0" err="1"/>
              <a:t>Jednostavno</a:t>
            </a:r>
            <a:r>
              <a:rPr lang="en-US" dirty="0"/>
              <a:t> </a:t>
            </a:r>
            <a:r>
              <a:rPr lang="en-US" dirty="0" err="1"/>
              <a:t>pitanje</a:t>
            </a:r>
            <a:r>
              <a:rPr lang="en-US" dirty="0"/>
              <a:t> „Da li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pomognem</a:t>
            </a:r>
            <a:r>
              <a:rPr lang="en-US" dirty="0"/>
              <a:t>?” </a:t>
            </a:r>
            <a:r>
              <a:rPr lang="en-US" dirty="0" err="1"/>
              <a:t>pokazuje</a:t>
            </a:r>
            <a:r>
              <a:rPr lang="en-US" dirty="0"/>
              <a:t> </a:t>
            </a:r>
            <a:r>
              <a:rPr lang="en-US" dirty="0" err="1"/>
              <a:t>poštovanje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samostalnosti</a:t>
            </a:r>
            <a:r>
              <a:rPr lang="en-US" dirty="0"/>
              <a:t> </a:t>
            </a:r>
            <a:r>
              <a:rPr lang="en-US" dirty="0" err="1"/>
              <a:t>osobe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da </a:t>
            </a:r>
            <a:r>
              <a:rPr lang="en-US" dirty="0" err="1"/>
              <a:t>pomoć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pružena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zaista</a:t>
            </a:r>
            <a:r>
              <a:rPr lang="en-US" dirty="0"/>
              <a:t> </a:t>
            </a:r>
            <a:r>
              <a:rPr lang="en-US" dirty="0" err="1"/>
              <a:t>potrebna</a:t>
            </a:r>
            <a:r>
              <a:rPr lang="en-US" dirty="0"/>
              <a:t> – pre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priđete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dodirnete</a:t>
            </a:r>
            <a:r>
              <a:rPr lang="en-US" dirty="0"/>
              <a:t> </a:t>
            </a:r>
            <a:r>
              <a:rPr lang="en-US" dirty="0" err="1"/>
              <a:t>ličnu</a:t>
            </a:r>
            <a:r>
              <a:rPr lang="en-US" dirty="0"/>
              <a:t> </a:t>
            </a:r>
            <a:r>
              <a:rPr lang="en-US" dirty="0" err="1"/>
              <a:t>opremu</a:t>
            </a:r>
            <a:r>
              <a:rPr lang="en-US" dirty="0"/>
              <a:t>.</a:t>
            </a:r>
          </a:p>
          <a:p>
            <a:r>
              <a:rPr lang="en-US" b="1" dirty="0" err="1"/>
              <a:t>Slušajte</a:t>
            </a:r>
            <a:r>
              <a:rPr lang="en-US" b="1" dirty="0"/>
              <a:t> </a:t>
            </a:r>
            <a:r>
              <a:rPr lang="en-US" b="1" dirty="0" err="1"/>
              <a:t>posetioca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verujte</a:t>
            </a:r>
            <a:r>
              <a:rPr lang="en-US" b="1" dirty="0"/>
              <a:t> </a:t>
            </a:r>
            <a:r>
              <a:rPr lang="en-US" b="1" dirty="0" err="1"/>
              <a:t>njegovom</a:t>
            </a:r>
            <a:r>
              <a:rPr lang="en-US" b="1" dirty="0"/>
              <a:t> </a:t>
            </a:r>
            <a:r>
              <a:rPr lang="en-US" b="1" dirty="0" err="1"/>
              <a:t>iskustvu</a:t>
            </a:r>
            <a:endParaRPr lang="en-US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Posetioci</a:t>
            </a:r>
            <a:r>
              <a:rPr lang="en-US" dirty="0"/>
              <a:t> </a:t>
            </a:r>
            <a:r>
              <a:rPr lang="en-US" dirty="0" err="1"/>
              <a:t>najbolje</a:t>
            </a:r>
            <a:r>
              <a:rPr lang="en-US" dirty="0"/>
              <a:t> </a:t>
            </a:r>
            <a:r>
              <a:rPr lang="en-US" dirty="0" err="1"/>
              <a:t>poznaju</a:t>
            </a:r>
            <a:r>
              <a:rPr lang="en-US" dirty="0"/>
              <a:t> </a:t>
            </a:r>
            <a:r>
              <a:rPr lang="en-US" dirty="0" err="1"/>
              <a:t>sopstvene</a:t>
            </a:r>
            <a:r>
              <a:rPr lang="en-US" dirty="0"/>
              <a:t> </a:t>
            </a:r>
            <a:r>
              <a:rPr lang="en-US" dirty="0" err="1"/>
              <a:t>potrebe</a:t>
            </a:r>
            <a:r>
              <a:rPr lang="en-US" dirty="0"/>
              <a:t>. Ako </a:t>
            </a:r>
            <a:r>
              <a:rPr lang="en-US" dirty="0" err="1"/>
              <a:t>vam</a:t>
            </a:r>
            <a:r>
              <a:rPr lang="en-US" dirty="0"/>
              <a:t> </a:t>
            </a:r>
            <a:r>
              <a:rPr lang="en-US" dirty="0" err="1"/>
              <a:t>kažu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odgovara</a:t>
            </a:r>
            <a:r>
              <a:rPr lang="en-US" dirty="0"/>
              <a:t>, a </a:t>
            </a:r>
            <a:r>
              <a:rPr lang="en-US" dirty="0" err="1"/>
              <a:t>šta</a:t>
            </a:r>
            <a:r>
              <a:rPr lang="en-US" dirty="0"/>
              <a:t> ne, </a:t>
            </a:r>
            <a:r>
              <a:rPr lang="en-US" dirty="0" err="1"/>
              <a:t>prihvatite</a:t>
            </a:r>
            <a:r>
              <a:rPr lang="en-US" dirty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postupajte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njima</a:t>
            </a:r>
            <a:r>
              <a:rPr lang="en-US" dirty="0"/>
              <a:t>.</a:t>
            </a:r>
          </a:p>
          <a:p>
            <a:r>
              <a:rPr lang="en-US" b="1" dirty="0" err="1"/>
              <a:t>Koristite</a:t>
            </a:r>
            <a:r>
              <a:rPr lang="en-US" b="1" dirty="0"/>
              <a:t> </a:t>
            </a:r>
            <a:r>
              <a:rPr lang="en-US" b="1" dirty="0" err="1"/>
              <a:t>primeren</a:t>
            </a:r>
            <a:r>
              <a:rPr lang="en-US" b="1" dirty="0"/>
              <a:t> </a:t>
            </a:r>
            <a:r>
              <a:rPr lang="en-US" b="1" dirty="0" err="1"/>
              <a:t>jezik</a:t>
            </a:r>
            <a:endParaRPr lang="en-US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Birajte</a:t>
            </a:r>
            <a:r>
              <a:rPr lang="en-US" dirty="0"/>
              <a:t> </a:t>
            </a:r>
            <a:r>
              <a:rPr lang="en-US" dirty="0" err="1"/>
              <a:t>jezik</a:t>
            </a:r>
            <a:r>
              <a:rPr lang="en-US" dirty="0"/>
              <a:t> koji je pun </a:t>
            </a:r>
            <a:r>
              <a:rPr lang="en-US" dirty="0" err="1"/>
              <a:t>poštovanja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neutralan</a:t>
            </a:r>
            <a:r>
              <a:rPr lang="en-US" dirty="0"/>
              <a:t>, </a:t>
            </a:r>
            <a:r>
              <a:rPr lang="en-US" dirty="0" err="1"/>
              <a:t>stavlja</a:t>
            </a:r>
            <a:r>
              <a:rPr lang="en-US" dirty="0"/>
              <a:t> </a:t>
            </a:r>
            <a:r>
              <a:rPr lang="en-US" dirty="0" err="1"/>
              <a:t>osobu</a:t>
            </a:r>
            <a:r>
              <a:rPr lang="en-US" dirty="0"/>
              <a:t> u </a:t>
            </a:r>
            <a:r>
              <a:rPr lang="en-US" dirty="0" err="1"/>
              <a:t>prvi</a:t>
            </a:r>
            <a:r>
              <a:rPr lang="en-US" dirty="0"/>
              <a:t> plan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izbegava</a:t>
            </a:r>
            <a:r>
              <a:rPr lang="en-US" dirty="0"/>
              <a:t> </a:t>
            </a:r>
            <a:r>
              <a:rPr lang="en-US" dirty="0" err="1"/>
              <a:t>zastarele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negativne</a:t>
            </a:r>
            <a:r>
              <a:rPr lang="en-US" dirty="0"/>
              <a:t> </a:t>
            </a:r>
            <a:r>
              <a:rPr lang="en-US" dirty="0" err="1"/>
              <a:t>izraze</a:t>
            </a:r>
            <a:r>
              <a:rPr lang="en-US" dirty="0"/>
              <a:t>. Kada </a:t>
            </a:r>
            <a:r>
              <a:rPr lang="en-US" dirty="0" err="1"/>
              <a:t>niste</a:t>
            </a:r>
            <a:r>
              <a:rPr lang="en-US" dirty="0"/>
              <a:t> </a:t>
            </a:r>
            <a:r>
              <a:rPr lang="en-US" dirty="0" err="1"/>
              <a:t>sigurni</a:t>
            </a:r>
            <a:r>
              <a:rPr lang="en-US" dirty="0"/>
              <a:t>, </a:t>
            </a:r>
            <a:r>
              <a:rPr lang="en-US" dirty="0" err="1"/>
              <a:t>usmerite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uslugu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prilagođavanje</a:t>
            </a:r>
            <a:r>
              <a:rPr lang="en-US" dirty="0"/>
              <a:t>, a ne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etiketiranje</a:t>
            </a:r>
            <a:r>
              <a:rPr lang="en-US" dirty="0"/>
              <a:t> </a:t>
            </a:r>
            <a:r>
              <a:rPr lang="en-US" dirty="0" err="1"/>
              <a:t>osobe</a:t>
            </a:r>
            <a:r>
              <a:rPr lang="en-US" dirty="0"/>
              <a:t>.</a:t>
            </a:r>
          </a:p>
          <a:p>
            <a:r>
              <a:rPr lang="en-US" b="1" dirty="0" err="1"/>
              <a:t>Budite</a:t>
            </a:r>
            <a:r>
              <a:rPr lang="en-US" b="1" dirty="0"/>
              <a:t> </a:t>
            </a:r>
            <a:r>
              <a:rPr lang="en-US" b="1" dirty="0" err="1"/>
              <a:t>strpljivi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pažljivi</a:t>
            </a:r>
            <a:endParaRPr lang="en-US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Nekim</a:t>
            </a:r>
            <a:r>
              <a:rPr lang="en-US" dirty="0"/>
              <a:t> </a:t>
            </a:r>
            <a:r>
              <a:rPr lang="en-US" dirty="0" err="1"/>
              <a:t>gostima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za </a:t>
            </a:r>
            <a:r>
              <a:rPr lang="en-US" dirty="0" err="1"/>
              <a:t>komunikaciju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kretanje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iskustvo</a:t>
            </a:r>
            <a:r>
              <a:rPr lang="en-US" dirty="0"/>
              <a:t> </a:t>
            </a:r>
            <a:r>
              <a:rPr lang="en-US" dirty="0" err="1"/>
              <a:t>posete</a:t>
            </a:r>
            <a:r>
              <a:rPr lang="en-US" dirty="0"/>
              <a:t>. </a:t>
            </a:r>
            <a:r>
              <a:rPr lang="en-US" dirty="0" err="1"/>
              <a:t>Smirenost</a:t>
            </a:r>
            <a:r>
              <a:rPr lang="en-US" dirty="0"/>
              <a:t>, </a:t>
            </a:r>
            <a:r>
              <a:rPr lang="en-US" dirty="0" err="1"/>
              <a:t>pažljivo</a:t>
            </a:r>
            <a:r>
              <a:rPr lang="en-US" dirty="0"/>
              <a:t> </a:t>
            </a:r>
            <a:r>
              <a:rPr lang="en-US" dirty="0" err="1"/>
              <a:t>slušanje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izbegavanje</a:t>
            </a:r>
            <a:r>
              <a:rPr lang="en-US" dirty="0"/>
              <a:t> </a:t>
            </a:r>
            <a:r>
              <a:rPr lang="en-US" dirty="0" err="1"/>
              <a:t>požurivanja</a:t>
            </a:r>
            <a:r>
              <a:rPr lang="en-US" dirty="0"/>
              <a:t> </a:t>
            </a: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/>
              <a:t>pokazuju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dobrodošli</a:t>
            </a:r>
            <a:r>
              <a:rPr lang="en-US" dirty="0"/>
              <a:t>.</a:t>
            </a:r>
          </a:p>
          <a:p>
            <a:r>
              <a:rPr lang="en-US" b="1" dirty="0"/>
              <a:t>Stvorite </a:t>
            </a:r>
            <a:r>
              <a:rPr lang="en-US" b="1" dirty="0" err="1"/>
              <a:t>atmosferu</a:t>
            </a:r>
            <a:r>
              <a:rPr lang="en-US" b="1" dirty="0"/>
              <a:t> </a:t>
            </a:r>
            <a:r>
              <a:rPr lang="en-US" b="1" dirty="0" err="1"/>
              <a:t>dobrodošlice</a:t>
            </a:r>
            <a:endParaRPr lang="en-US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Od </a:t>
            </a:r>
            <a:r>
              <a:rPr lang="en-US" dirty="0" err="1"/>
              <a:t>samog</a:t>
            </a:r>
            <a:r>
              <a:rPr lang="en-US" dirty="0"/>
              <a:t> </a:t>
            </a:r>
            <a:r>
              <a:rPr lang="en-US" dirty="0" err="1"/>
              <a:t>početka</a:t>
            </a:r>
            <a:r>
              <a:rPr lang="en-US" dirty="0"/>
              <a:t> </a:t>
            </a:r>
            <a:r>
              <a:rPr lang="en-US" dirty="0" err="1"/>
              <a:t>pokažite</a:t>
            </a:r>
            <a:r>
              <a:rPr lang="en-US" dirty="0"/>
              <a:t> </a:t>
            </a:r>
            <a:r>
              <a:rPr lang="en-US" dirty="0" err="1"/>
              <a:t>posetiocima</a:t>
            </a:r>
            <a:r>
              <a:rPr lang="en-US" dirty="0"/>
              <a:t> da je </a:t>
            </a:r>
            <a:r>
              <a:rPr lang="en-US" dirty="0" err="1"/>
              <a:t>pristupačnost</a:t>
            </a:r>
            <a:r>
              <a:rPr lang="en-US" dirty="0"/>
              <a:t> </a:t>
            </a:r>
            <a:r>
              <a:rPr lang="en-US" dirty="0" err="1"/>
              <a:t>očekivani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podržani</a:t>
            </a:r>
            <a:r>
              <a:rPr lang="en-US" dirty="0"/>
              <a:t> deo </a:t>
            </a:r>
            <a:r>
              <a:rPr lang="en-US" dirty="0" err="1"/>
              <a:t>iskustva</a:t>
            </a:r>
            <a:r>
              <a:rPr lang="en-US" dirty="0"/>
              <a:t>. Mali, </a:t>
            </a:r>
            <a:r>
              <a:rPr lang="en-US" dirty="0" err="1"/>
              <a:t>prirodni</a:t>
            </a:r>
            <a:r>
              <a:rPr lang="en-US" dirty="0"/>
              <a:t> </a:t>
            </a:r>
            <a:r>
              <a:rPr lang="en-US" dirty="0" err="1"/>
              <a:t>gestovi</a:t>
            </a:r>
            <a:r>
              <a:rPr lang="en-US" dirty="0"/>
              <a:t> </a:t>
            </a:r>
            <a:r>
              <a:rPr lang="en-US" dirty="0" err="1"/>
              <a:t>uključivanja</a:t>
            </a:r>
            <a:r>
              <a:rPr lang="en-US" dirty="0"/>
              <a:t> </a:t>
            </a:r>
            <a:r>
              <a:rPr lang="en-US" dirty="0" err="1"/>
              <a:t>pomažu</a:t>
            </a:r>
            <a:r>
              <a:rPr lang="en-US" dirty="0"/>
              <a:t> </a:t>
            </a:r>
            <a:r>
              <a:rPr lang="en-US" dirty="0" err="1"/>
              <a:t>gostima</a:t>
            </a:r>
            <a:r>
              <a:rPr lang="en-US" dirty="0"/>
              <a:t> da se </a:t>
            </a:r>
            <a:r>
              <a:rPr lang="en-US" dirty="0" err="1"/>
              <a:t>osećaju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da </a:t>
            </a:r>
            <a:r>
              <a:rPr lang="en-US" dirty="0" err="1"/>
              <a:t>pripadaju</a:t>
            </a:r>
            <a:r>
              <a:rPr lang="en-US" dirty="0"/>
              <a:t>, a ne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izuzetak</a:t>
            </a:r>
            <a:r>
              <a:rPr lang="en-US" dirty="0"/>
              <a:t>.</a:t>
            </a:r>
          </a:p>
          <a:p>
            <a:r>
              <a:rPr lang="en-US" b="1" dirty="0" err="1"/>
              <a:t>Razumite</a:t>
            </a:r>
            <a:r>
              <a:rPr lang="en-US" b="1" dirty="0"/>
              <a:t> </a:t>
            </a:r>
            <a:r>
              <a:rPr lang="en-US" b="1" dirty="0" err="1"/>
              <a:t>šta</a:t>
            </a:r>
            <a:r>
              <a:rPr lang="en-US" b="1" dirty="0"/>
              <a:t> je </a:t>
            </a:r>
            <a:r>
              <a:rPr lang="en-US" b="1" dirty="0" err="1"/>
              <a:t>preporučeno</a:t>
            </a:r>
            <a:r>
              <a:rPr lang="en-US" b="1" dirty="0"/>
              <a:t>, a </a:t>
            </a:r>
            <a:r>
              <a:rPr lang="en-US" b="1" dirty="0" err="1"/>
              <a:t>šta</a:t>
            </a:r>
            <a:r>
              <a:rPr lang="en-US" b="1" dirty="0"/>
              <a:t> </a:t>
            </a:r>
            <a:r>
              <a:rPr lang="en-US" b="1" dirty="0" err="1"/>
              <a:t>treba</a:t>
            </a:r>
            <a:r>
              <a:rPr lang="en-US" b="1" dirty="0"/>
              <a:t> </a:t>
            </a:r>
            <a:r>
              <a:rPr lang="en-US" b="1" dirty="0" err="1"/>
              <a:t>izbegavati</a:t>
            </a:r>
            <a:r>
              <a:rPr lang="en-US" b="1" dirty="0"/>
              <a:t> u </a:t>
            </a:r>
            <a:r>
              <a:rPr lang="en-US" b="1" dirty="0" err="1"/>
              <a:t>specifičnim</a:t>
            </a:r>
            <a:r>
              <a:rPr lang="en-US" b="1" dirty="0"/>
              <a:t> </a:t>
            </a:r>
            <a:r>
              <a:rPr lang="en-US" b="1" dirty="0" err="1"/>
              <a:t>situacijama</a:t>
            </a:r>
            <a:r>
              <a:rPr lang="en-US" b="1" dirty="0"/>
              <a:t> </a:t>
            </a:r>
            <a:r>
              <a:rPr lang="en-US" b="1" dirty="0" err="1"/>
              <a:t>komunikacije</a:t>
            </a:r>
            <a:endParaRPr lang="en-US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Osnovna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ophođenja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važna</a:t>
            </a:r>
            <a:r>
              <a:rPr lang="en-US" dirty="0"/>
              <a:t> – </a:t>
            </a:r>
            <a:r>
              <a:rPr lang="en-US" dirty="0" err="1"/>
              <a:t>na</a:t>
            </a:r>
            <a:r>
              <a:rPr lang="en-US" dirty="0"/>
              <a:t> primer, ne </a:t>
            </a:r>
            <a:r>
              <a:rPr lang="en-US" dirty="0" err="1"/>
              <a:t>oslanjati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invalidska</a:t>
            </a:r>
            <a:r>
              <a:rPr lang="en-US" dirty="0"/>
              <a:t> </a:t>
            </a:r>
            <a:r>
              <a:rPr lang="en-US" dirty="0" err="1"/>
              <a:t>kolica</a:t>
            </a:r>
            <a:r>
              <a:rPr lang="en-US" dirty="0"/>
              <a:t>, </a:t>
            </a:r>
            <a:r>
              <a:rPr lang="en-US" dirty="0" err="1"/>
              <a:t>okrenuti</a:t>
            </a:r>
            <a:r>
              <a:rPr lang="en-US" dirty="0"/>
              <a:t> se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osobama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čitaju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usana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pitati</a:t>
            </a:r>
            <a:r>
              <a:rPr lang="en-US" dirty="0"/>
              <a:t> pre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ponudite</a:t>
            </a:r>
            <a:r>
              <a:rPr lang="en-US" dirty="0"/>
              <a:t> </a:t>
            </a:r>
            <a:r>
              <a:rPr lang="en-US" dirty="0" err="1"/>
              <a:t>fizičko</a:t>
            </a:r>
            <a:r>
              <a:rPr lang="en-US" dirty="0"/>
              <a:t> </a:t>
            </a:r>
            <a:r>
              <a:rPr lang="en-US" dirty="0" err="1"/>
              <a:t>usmeravanje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pomoć</a:t>
            </a:r>
            <a:r>
              <a:rPr lang="en-US" dirty="0"/>
              <a:t>. Ove male </a:t>
            </a:r>
            <a:r>
              <a:rPr lang="en-US" dirty="0" err="1"/>
              <a:t>stvari</a:t>
            </a:r>
            <a:r>
              <a:rPr lang="en-US" dirty="0"/>
              <a:t> </a:t>
            </a:r>
            <a:r>
              <a:rPr lang="en-US" dirty="0" err="1"/>
              <a:t>čine</a:t>
            </a:r>
            <a:r>
              <a:rPr lang="en-US" dirty="0"/>
              <a:t> </a:t>
            </a:r>
            <a:r>
              <a:rPr lang="en-US" dirty="0" err="1"/>
              <a:t>interakciju</a:t>
            </a:r>
            <a:r>
              <a:rPr lang="en-US" dirty="0"/>
              <a:t> </a:t>
            </a:r>
            <a:r>
              <a:rPr lang="en-US" dirty="0" err="1"/>
              <a:t>prijatnijom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dostojanstvenijom</a:t>
            </a:r>
            <a:r>
              <a:rPr lang="en-US" dirty="0"/>
              <a:t>.</a:t>
            </a:r>
          </a:p>
          <a:p>
            <a:r>
              <a:rPr lang="en-US" b="1" dirty="0" err="1"/>
              <a:t>Ostanite</a:t>
            </a:r>
            <a:r>
              <a:rPr lang="en-US" b="1" dirty="0"/>
              <a:t> </a:t>
            </a:r>
            <a:r>
              <a:rPr lang="en-US" b="1" dirty="0" err="1"/>
              <a:t>pozitivni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pribrani</a:t>
            </a:r>
            <a:endParaRPr lang="en-US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Kada </a:t>
            </a:r>
            <a:r>
              <a:rPr lang="en-US" dirty="0" err="1"/>
              <a:t>stvari</a:t>
            </a:r>
            <a:r>
              <a:rPr lang="en-US" dirty="0"/>
              <a:t> ne </a:t>
            </a:r>
            <a:r>
              <a:rPr lang="en-US" dirty="0" err="1"/>
              <a:t>idu</a:t>
            </a:r>
            <a:r>
              <a:rPr lang="en-US" dirty="0"/>
              <a:t> po </a:t>
            </a:r>
            <a:r>
              <a:rPr lang="en-US" dirty="0" err="1"/>
              <a:t>planu</a:t>
            </a:r>
            <a:r>
              <a:rPr lang="en-US" dirty="0"/>
              <a:t>, </a:t>
            </a:r>
            <a:r>
              <a:rPr lang="en-US" dirty="0" err="1"/>
              <a:t>ostanite</a:t>
            </a:r>
            <a:r>
              <a:rPr lang="en-US" dirty="0"/>
              <a:t> </a:t>
            </a:r>
            <a:r>
              <a:rPr lang="en-US" dirty="0" err="1"/>
              <a:t>smireni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usmerite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rešenja</a:t>
            </a:r>
            <a:r>
              <a:rPr lang="en-US" dirty="0"/>
              <a:t> </a:t>
            </a:r>
            <a:r>
              <a:rPr lang="en-US" dirty="0" err="1"/>
              <a:t>umesto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problem. </a:t>
            </a:r>
            <a:r>
              <a:rPr lang="en-US" dirty="0" err="1"/>
              <a:t>Prilagođavanja</a:t>
            </a:r>
            <a:r>
              <a:rPr lang="en-US" dirty="0"/>
              <a:t> </a:t>
            </a:r>
            <a:r>
              <a:rPr lang="en-US" dirty="0" err="1"/>
              <a:t>tretirajte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uobičajen</a:t>
            </a:r>
            <a:r>
              <a:rPr lang="en-US" dirty="0"/>
              <a:t> deo </a:t>
            </a:r>
            <a:r>
              <a:rPr lang="en-US" dirty="0" err="1"/>
              <a:t>svakodnevnog</a:t>
            </a:r>
            <a:r>
              <a:rPr lang="en-US" dirty="0"/>
              <a:t> rada </a:t>
            </a:r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en-US" dirty="0" err="1"/>
              <a:t>niko</a:t>
            </a:r>
            <a:r>
              <a:rPr lang="en-US" dirty="0"/>
              <a:t> ne bi </a:t>
            </a:r>
            <a:r>
              <a:rPr lang="en-US" dirty="0" err="1"/>
              <a:t>osećao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teret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639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Objasnite</a:t>
            </a:r>
            <a:r>
              <a:rPr lang="en-US" dirty="0"/>
              <a:t> da je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prva</a:t>
            </a:r>
            <a:r>
              <a:rPr lang="en-US" dirty="0"/>
              <a:t> </a:t>
            </a:r>
            <a:r>
              <a:rPr lang="en-US" dirty="0" err="1"/>
              <a:t>sesija</a:t>
            </a:r>
            <a:r>
              <a:rPr lang="en-US" dirty="0"/>
              <a:t> </a:t>
            </a:r>
            <a:r>
              <a:rPr lang="en-US" b="1" dirty="0"/>
              <a:t>TACT </a:t>
            </a:r>
            <a:r>
              <a:rPr lang="en-US" b="1" dirty="0" err="1"/>
              <a:t>programa</a:t>
            </a:r>
            <a:r>
              <a:rPr lang="en-US" b="1" dirty="0"/>
              <a:t> </a:t>
            </a:r>
            <a:r>
              <a:rPr lang="en-US" b="1" dirty="0" err="1"/>
              <a:t>obuke</a:t>
            </a:r>
            <a:r>
              <a:rPr lang="en-US" b="1" dirty="0"/>
              <a:t> za </a:t>
            </a:r>
            <a:r>
              <a:rPr lang="en-US" b="1" dirty="0" err="1"/>
              <a:t>trenere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pl-PL" dirty="0"/>
              <a:t>Učesnici nisu samo oni koji stiču znanja</a:t>
            </a:r>
            <a:r>
              <a:rPr lang="en-US" dirty="0"/>
              <a:t>,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Oni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b="1" dirty="0" err="1"/>
              <a:t>buduće</a:t>
            </a:r>
            <a:r>
              <a:rPr lang="en-US" b="1" dirty="0"/>
              <a:t> </a:t>
            </a:r>
            <a:r>
              <a:rPr lang="en-US" b="1" dirty="0" err="1"/>
              <a:t>nosioce</a:t>
            </a:r>
            <a:r>
              <a:rPr lang="en-US" b="1" dirty="0"/>
              <a:t> </a:t>
            </a:r>
            <a:r>
              <a:rPr lang="en-US" b="1" dirty="0" err="1"/>
              <a:t>znanja</a:t>
            </a:r>
            <a:r>
              <a:rPr lang="en-US" b="1" dirty="0"/>
              <a:t> </a:t>
            </a:r>
            <a:r>
              <a:rPr lang="en-US" dirty="0"/>
              <a:t>koji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edukovati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Postavite</a:t>
            </a:r>
            <a:r>
              <a:rPr lang="en-US" dirty="0"/>
              <a:t> </a:t>
            </a:r>
            <a:r>
              <a:rPr lang="en-US" dirty="0" err="1"/>
              <a:t>očekivanj</a:t>
            </a:r>
            <a:r>
              <a:rPr lang="en-US" dirty="0"/>
              <a:t>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Ovo je </a:t>
            </a:r>
            <a:r>
              <a:rPr lang="en-US" b="1" dirty="0" err="1"/>
              <a:t>interaktivna</a:t>
            </a:r>
            <a:r>
              <a:rPr lang="en-US" b="1" dirty="0"/>
              <a:t> </a:t>
            </a:r>
            <a:r>
              <a:rPr lang="en-US" b="1" dirty="0" err="1"/>
              <a:t>onlajn</a:t>
            </a:r>
            <a:r>
              <a:rPr lang="en-US" b="1" dirty="0"/>
              <a:t> </a:t>
            </a:r>
            <a:r>
              <a:rPr lang="en-US" b="1" dirty="0" err="1"/>
              <a:t>sesija</a:t>
            </a:r>
            <a:r>
              <a:rPr lang="en-US" dirty="0"/>
              <a:t>, a ne </a:t>
            </a:r>
            <a:r>
              <a:rPr lang="en-US" dirty="0" err="1"/>
              <a:t>predavanje</a:t>
            </a:r>
            <a:r>
              <a:rPr lang="en-US" dirty="0"/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err="1"/>
              <a:t>Aktivno</a:t>
            </a:r>
            <a:r>
              <a:rPr lang="en-US" dirty="0"/>
              <a:t> </a:t>
            </a:r>
            <a:r>
              <a:rPr lang="en-US" dirty="0" err="1"/>
              <a:t>učešće</a:t>
            </a:r>
            <a:r>
              <a:rPr lang="en-US" dirty="0"/>
              <a:t>, </a:t>
            </a:r>
            <a:r>
              <a:rPr lang="en-US" dirty="0" err="1"/>
              <a:t>promišljanje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diskusija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od </a:t>
            </a:r>
            <a:r>
              <a:rPr lang="en-US" dirty="0" err="1"/>
              <a:t>suštinskog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Ne </a:t>
            </a:r>
            <a:r>
              <a:rPr lang="en-US" dirty="0" err="1"/>
              <a:t>očekuje</a:t>
            </a:r>
            <a:r>
              <a:rPr lang="en-US" dirty="0"/>
              <a:t> se da </a:t>
            </a:r>
            <a:r>
              <a:rPr lang="en-US" dirty="0" err="1"/>
              <a:t>bilo</a:t>
            </a:r>
            <a:r>
              <a:rPr lang="en-US" dirty="0"/>
              <a:t> ko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stručnjak</a:t>
            </a:r>
            <a:r>
              <a:rPr lang="en-US" dirty="0"/>
              <a:t> – </a:t>
            </a:r>
            <a:r>
              <a:rPr lang="en-US" dirty="0" err="1"/>
              <a:t>uči</a:t>
            </a:r>
            <a:r>
              <a:rPr lang="en-US" dirty="0"/>
              <a:t> se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zajednički</a:t>
            </a:r>
            <a:r>
              <a:rPr lang="en-US" dirty="0"/>
              <a:t> rad.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2340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Na primer</a:t>
            </a:r>
            <a:r>
              <a:rPr lang="en-GB" b="1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u </a:t>
            </a:r>
            <a:r>
              <a:rPr lang="en-US" dirty="0" err="1"/>
              <a:t>redu</a:t>
            </a:r>
            <a:r>
              <a:rPr lang="en-US" dirty="0"/>
              <a:t> je </a:t>
            </a:r>
            <a:r>
              <a:rPr lang="en-US" dirty="0" err="1"/>
              <a:t>diskretno</a:t>
            </a:r>
            <a:r>
              <a:rPr lang="en-US" dirty="0"/>
              <a:t> </a:t>
            </a:r>
            <a:r>
              <a:rPr lang="en-US" dirty="0" err="1"/>
              <a:t>reći</a:t>
            </a:r>
            <a:r>
              <a:rPr lang="en-US" dirty="0"/>
              <a:t> </a:t>
            </a:r>
            <a:r>
              <a:rPr lang="en-US" dirty="0" err="1"/>
              <a:t>slepom</a:t>
            </a:r>
            <a:r>
              <a:rPr lang="en-US" dirty="0"/>
              <a:t> </a:t>
            </a:r>
            <a:r>
              <a:rPr lang="en-US" dirty="0" err="1"/>
              <a:t>posetiocu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dostupni</a:t>
            </a:r>
            <a:r>
              <a:rPr lang="en-US" dirty="0"/>
              <a:t> </a:t>
            </a:r>
            <a:r>
              <a:rPr lang="en-US" dirty="0" err="1"/>
              <a:t>taktilni</a:t>
            </a:r>
            <a:r>
              <a:rPr lang="en-US" dirty="0"/>
              <a:t> </a:t>
            </a:r>
            <a:r>
              <a:rPr lang="en-US" dirty="0" err="1"/>
              <a:t>eksponati</a:t>
            </a:r>
            <a:r>
              <a:rPr lang="en-US" dirty="0"/>
              <a:t> </a:t>
            </a:r>
            <a:r>
              <a:rPr lang="en-US" dirty="0" err="1"/>
              <a:t>namenjeni</a:t>
            </a:r>
            <a:r>
              <a:rPr lang="en-US" dirty="0"/>
              <a:t> </a:t>
            </a:r>
            <a:r>
              <a:rPr lang="en-US" dirty="0" err="1"/>
              <a:t>njemu</a:t>
            </a: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potrebe</a:t>
            </a:r>
            <a:r>
              <a:rPr lang="en-US" dirty="0"/>
              <a:t> da pred celom </a:t>
            </a:r>
            <a:r>
              <a:rPr lang="en-US" dirty="0" err="1"/>
              <a:t>grupom</a:t>
            </a:r>
            <a:r>
              <a:rPr lang="en-US" dirty="0"/>
              <a:t> </a:t>
            </a:r>
            <a:r>
              <a:rPr lang="en-US" dirty="0" err="1"/>
              <a:t>kažete</a:t>
            </a:r>
            <a:r>
              <a:rPr lang="en-US" dirty="0"/>
              <a:t>: „</a:t>
            </a:r>
            <a:r>
              <a:rPr lang="en-US" dirty="0" err="1"/>
              <a:t>Imamo</a:t>
            </a:r>
            <a:r>
              <a:rPr lang="en-US" dirty="0"/>
              <a:t> </a:t>
            </a:r>
            <a:r>
              <a:rPr lang="en-US" dirty="0" err="1"/>
              <a:t>slepu</a:t>
            </a:r>
            <a:r>
              <a:rPr lang="en-US" dirty="0"/>
              <a:t> </a:t>
            </a:r>
            <a:r>
              <a:rPr lang="en-US" dirty="0" err="1"/>
              <a:t>osobu</a:t>
            </a:r>
            <a:r>
              <a:rPr lang="en-US" dirty="0"/>
              <a:t>, pa </a:t>
            </a:r>
            <a:r>
              <a:rPr lang="en-US" dirty="0" err="1"/>
              <a:t>sačekajte</a:t>
            </a:r>
            <a:r>
              <a:rPr lang="en-US" dirty="0"/>
              <a:t>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uradim</a:t>
            </a:r>
            <a:r>
              <a:rPr lang="en-US" dirty="0"/>
              <a:t>“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slično</a:t>
            </a:r>
            <a:r>
              <a:rPr lang="en-GB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Inkluzija</a:t>
            </a:r>
            <a:r>
              <a:rPr lang="en-US" dirty="0"/>
              <a:t> </a:t>
            </a:r>
            <a:r>
              <a:rPr lang="en-US" dirty="0" err="1"/>
              <a:t>najbolje</a:t>
            </a:r>
            <a:r>
              <a:rPr lang="en-US" dirty="0"/>
              <a:t> </a:t>
            </a:r>
            <a:r>
              <a:rPr lang="en-US" dirty="0" err="1"/>
              <a:t>funkcioniše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prirodno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neprimetno</a:t>
            </a:r>
            <a:r>
              <a:rPr lang="en-US" dirty="0"/>
              <a:t> </a:t>
            </a:r>
            <a:r>
              <a:rPr lang="en-US" dirty="0" err="1"/>
              <a:t>uključena</a:t>
            </a:r>
            <a:r>
              <a:rPr lang="en-US" dirty="0"/>
              <a:t> u </a:t>
            </a:r>
            <a:r>
              <a:rPr lang="en-US" dirty="0" err="1"/>
              <a:t>iskustvo</a:t>
            </a:r>
            <a:r>
              <a:rPr lang="en-US" dirty="0"/>
              <a:t> </a:t>
            </a:r>
            <a:r>
              <a:rPr lang="en-US" dirty="0" err="1"/>
              <a:t>posete</a:t>
            </a:r>
            <a:r>
              <a:rPr lang="en-GB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 err="1"/>
              <a:t>Stavovi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zarazni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Ako </a:t>
            </a:r>
            <a:r>
              <a:rPr lang="en-US" dirty="0" err="1"/>
              <a:t>osoblje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vodiči</a:t>
            </a:r>
            <a:r>
              <a:rPr lang="en-US" dirty="0"/>
              <a:t> </a:t>
            </a:r>
            <a:r>
              <a:rPr lang="en-US" dirty="0" err="1"/>
              <a:t>pristupaju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r>
              <a:rPr lang="en-US" dirty="0"/>
              <a:t> </a:t>
            </a:r>
            <a:r>
              <a:rPr lang="en-US" dirty="0" err="1"/>
              <a:t>pozitivno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prirodno</a:t>
            </a:r>
            <a:r>
              <a:rPr lang="en-US" dirty="0"/>
              <a:t>,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posetioci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slediti</a:t>
            </a:r>
            <a:r>
              <a:rPr lang="en-US" dirty="0"/>
              <a:t> taj primer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celokupno</a:t>
            </a:r>
            <a:r>
              <a:rPr lang="en-US" dirty="0"/>
              <a:t> </a:t>
            </a:r>
            <a:r>
              <a:rPr lang="en-US" dirty="0" err="1"/>
              <a:t>okruženje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postati</a:t>
            </a:r>
            <a:r>
              <a:rPr lang="en-US" dirty="0"/>
              <a:t> </a:t>
            </a:r>
            <a:r>
              <a:rPr lang="en-US" dirty="0" err="1"/>
              <a:t>inkluzivnije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0" dirty="0"/>
              <a:t>U </a:t>
            </a:r>
            <a:r>
              <a:rPr lang="en-US" b="0" dirty="0" err="1"/>
              <a:t>redu</a:t>
            </a:r>
            <a:r>
              <a:rPr lang="en-US" b="0" dirty="0"/>
              <a:t> je da ne </a:t>
            </a:r>
            <a:r>
              <a:rPr lang="en-US" b="0" dirty="0" err="1"/>
              <a:t>budete</a:t>
            </a:r>
            <a:r>
              <a:rPr lang="en-US" b="0" dirty="0"/>
              <a:t> </a:t>
            </a:r>
            <a:r>
              <a:rPr lang="en-US" b="0" dirty="0" err="1"/>
              <a:t>stručnjak</a:t>
            </a:r>
            <a:r>
              <a:rPr lang="en-US" b="0" dirty="0"/>
              <a:t> za </a:t>
            </a:r>
            <a:r>
              <a:rPr lang="en-US" b="0" dirty="0" err="1"/>
              <a:t>svaki</a:t>
            </a:r>
            <a:r>
              <a:rPr lang="en-US" b="0" dirty="0"/>
              <a:t> tip </a:t>
            </a:r>
            <a:r>
              <a:rPr lang="en-US" b="0" dirty="0" err="1"/>
              <a:t>invaliditeta</a:t>
            </a:r>
            <a:r>
              <a:rPr lang="en-US" b="0" dirty="0"/>
              <a:t>. </a:t>
            </a:r>
            <a:r>
              <a:rPr lang="en-US" dirty="0"/>
              <a:t>Ako </a:t>
            </a:r>
            <a:r>
              <a:rPr lang="en-US" dirty="0" err="1"/>
              <a:t>niste</a:t>
            </a:r>
            <a:r>
              <a:rPr lang="en-US" dirty="0"/>
              <a:t> </a:t>
            </a:r>
            <a:r>
              <a:rPr lang="en-US" dirty="0" err="1"/>
              <a:t>sigurni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da </a:t>
            </a:r>
            <a:r>
              <a:rPr lang="en-US" dirty="0" err="1"/>
              <a:t>pomognete</a:t>
            </a:r>
            <a:r>
              <a:rPr lang="en-US" dirty="0"/>
              <a:t> </a:t>
            </a:r>
            <a:r>
              <a:rPr lang="en-US" dirty="0" err="1"/>
              <a:t>nekoj</a:t>
            </a:r>
            <a:r>
              <a:rPr lang="en-US" dirty="0"/>
              <a:t> </a:t>
            </a:r>
            <a:r>
              <a:rPr lang="en-US" dirty="0" err="1"/>
              <a:t>osobi</a:t>
            </a:r>
            <a:r>
              <a:rPr lang="en-US" b="0" dirty="0"/>
              <a:t>,</a:t>
            </a:r>
            <a:r>
              <a:rPr lang="en-US" b="1" dirty="0"/>
              <a:t> </a:t>
            </a:r>
            <a:r>
              <a:rPr lang="en-US" b="1" dirty="0" err="1"/>
              <a:t>ljubazno</a:t>
            </a:r>
            <a:r>
              <a:rPr lang="en-US" b="1" dirty="0"/>
              <a:t> je </a:t>
            </a:r>
            <a:r>
              <a:rPr lang="en-US" b="1" dirty="0" err="1"/>
              <a:t>pitajte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Na primer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“</a:t>
            </a:r>
            <a:r>
              <a:rPr lang="en-US" dirty="0"/>
              <a:t>Da li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nešto</a:t>
            </a:r>
            <a:r>
              <a:rPr lang="en-US" dirty="0"/>
              <a:t> da </a:t>
            </a:r>
            <a:r>
              <a:rPr lang="en-US" dirty="0" err="1"/>
              <a:t>učinim</a:t>
            </a:r>
            <a:r>
              <a:rPr lang="en-US" dirty="0"/>
              <a:t> da </a:t>
            </a:r>
            <a:r>
              <a:rPr lang="en-US" dirty="0" err="1"/>
              <a:t>Vaša</a:t>
            </a:r>
            <a:r>
              <a:rPr lang="en-US" dirty="0"/>
              <a:t> </a:t>
            </a:r>
            <a:r>
              <a:rPr lang="en-US" dirty="0" err="1"/>
              <a:t>poseta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prijatnija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?”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dirty="0"/>
              <a:t>Recite mi </a:t>
            </a:r>
            <a:r>
              <a:rPr lang="en-US" dirty="0" err="1"/>
              <a:t>ako</a:t>
            </a:r>
            <a:r>
              <a:rPr lang="en-US" dirty="0"/>
              <a:t> Vam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potrebna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kakva</a:t>
            </a:r>
            <a:r>
              <a:rPr lang="en-US" dirty="0"/>
              <a:t> </a:t>
            </a:r>
            <a:r>
              <a:rPr lang="en-US" dirty="0" err="1"/>
              <a:t>pomoć</a:t>
            </a:r>
            <a:r>
              <a:rPr lang="en-US" dirty="0"/>
              <a:t> – </a:t>
            </a:r>
            <a:r>
              <a:rPr lang="en-US" dirty="0" err="1"/>
              <a:t>rado</a:t>
            </a:r>
            <a:r>
              <a:rPr lang="en-US" dirty="0"/>
              <a:t> </a:t>
            </a:r>
            <a:r>
              <a:rPr lang="en-US" dirty="0" err="1"/>
              <a:t>ću</a:t>
            </a:r>
            <a:r>
              <a:rPr lang="en-US" dirty="0"/>
              <a:t> </a:t>
            </a:r>
            <a:r>
              <a:rPr lang="en-US" dirty="0" err="1"/>
              <a:t>pomoći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."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704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Objasnite</a:t>
            </a:r>
            <a:r>
              <a:rPr lang="en-US" dirty="0"/>
              <a:t> </a:t>
            </a:r>
            <a:r>
              <a:rPr lang="en-US" b="1" dirty="0"/>
              <a:t>ZAŠTO JE OVAJ MODUL VAŽAN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Kulturni</a:t>
            </a:r>
            <a:r>
              <a:rPr lang="en-US" dirty="0"/>
              <a:t> </a:t>
            </a:r>
            <a:r>
              <a:rPr lang="en-US" dirty="0" err="1"/>
              <a:t>turizam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prijatno</a:t>
            </a:r>
            <a:r>
              <a:rPr lang="en-US" dirty="0"/>
              <a:t> </a:t>
            </a:r>
            <a:r>
              <a:rPr lang="en-US" dirty="0" err="1"/>
              <a:t>iskustvo</a:t>
            </a:r>
            <a:r>
              <a:rPr lang="en-US" dirty="0"/>
              <a:t> – a ne </a:t>
            </a:r>
            <a:r>
              <a:rPr lang="en-US" dirty="0" err="1"/>
              <a:t>izazov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Mnogi</a:t>
            </a:r>
            <a:r>
              <a:rPr lang="en-US" dirty="0"/>
              <a:t> </a:t>
            </a:r>
            <a:r>
              <a:rPr lang="en-US" dirty="0" err="1"/>
              <a:t>posetioci</a:t>
            </a:r>
            <a:r>
              <a:rPr lang="en-US" dirty="0"/>
              <a:t> se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dalje</a:t>
            </a:r>
            <a:r>
              <a:rPr lang="en-US" dirty="0"/>
              <a:t> </a:t>
            </a:r>
            <a:r>
              <a:rPr lang="en-US" dirty="0" err="1"/>
              <a:t>suočavaju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preprekama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mogle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izbegnute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Pristupačnost</a:t>
            </a:r>
            <a:r>
              <a:rPr lang="en-US" dirty="0"/>
              <a:t> </a:t>
            </a:r>
            <a:r>
              <a:rPr lang="en-US" dirty="0" err="1"/>
              <a:t>podrazumeva</a:t>
            </a:r>
            <a:r>
              <a:rPr lang="en-US" dirty="0"/>
              <a:t> </a:t>
            </a:r>
            <a:r>
              <a:rPr lang="en-US" dirty="0" err="1"/>
              <a:t>dostojanstvo</a:t>
            </a:r>
            <a:r>
              <a:rPr lang="en-US" dirty="0"/>
              <a:t>, </a:t>
            </a:r>
            <a:r>
              <a:rPr lang="en-US" dirty="0" err="1"/>
              <a:t>učešće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kvalitetno</a:t>
            </a:r>
            <a:r>
              <a:rPr lang="en-US" dirty="0"/>
              <a:t> </a:t>
            </a:r>
            <a:r>
              <a:rPr lang="en-US" dirty="0" err="1"/>
              <a:t>korisničko</a:t>
            </a:r>
            <a:r>
              <a:rPr lang="en-US" dirty="0"/>
              <a:t> </a:t>
            </a:r>
            <a:r>
              <a:rPr lang="en-US" dirty="0" err="1"/>
              <a:t>iskustvo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Turizam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kultura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obogaćujući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prijatni</a:t>
            </a:r>
            <a:r>
              <a:rPr lang="en-US" dirty="0"/>
              <a:t>. </a:t>
            </a:r>
            <a:r>
              <a:rPr lang="en-US" dirty="0" err="1"/>
              <a:t>Ipak</a:t>
            </a:r>
            <a:r>
              <a:rPr lang="en-US" dirty="0"/>
              <a:t>, za </a:t>
            </a:r>
            <a:r>
              <a:rPr lang="en-US" dirty="0" err="1"/>
              <a:t>mnoge</a:t>
            </a:r>
            <a:r>
              <a:rPr lang="en-US" dirty="0"/>
              <a:t> </a:t>
            </a:r>
            <a:r>
              <a:rPr lang="en-US" dirty="0" err="1"/>
              <a:t>ljude</a:t>
            </a:r>
            <a:r>
              <a:rPr lang="en-US" dirty="0"/>
              <a:t> </a:t>
            </a:r>
            <a:r>
              <a:rPr lang="en-US" dirty="0" err="1"/>
              <a:t>poseta</a:t>
            </a:r>
            <a:r>
              <a:rPr lang="en-US" dirty="0"/>
              <a:t> </a:t>
            </a:r>
            <a:r>
              <a:rPr lang="en-US" dirty="0" err="1"/>
              <a:t>muzeju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lokalitetu</a:t>
            </a:r>
            <a:r>
              <a:rPr lang="en-US" dirty="0"/>
              <a:t> </a:t>
            </a:r>
            <a:r>
              <a:rPr lang="en-US" dirty="0" err="1"/>
              <a:t>kulturnog</a:t>
            </a:r>
            <a:r>
              <a:rPr lang="en-US" dirty="0"/>
              <a:t> </a:t>
            </a:r>
            <a:r>
              <a:rPr lang="en-US" dirty="0" err="1"/>
              <a:t>nasleđa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stresno</a:t>
            </a:r>
            <a:r>
              <a:rPr lang="en-US" dirty="0"/>
              <a:t>, </a:t>
            </a:r>
            <a:r>
              <a:rPr lang="en-US" dirty="0" err="1"/>
              <a:t>iscrpljujuće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čak</a:t>
            </a:r>
            <a:r>
              <a:rPr lang="en-US" dirty="0"/>
              <a:t> </a:t>
            </a:r>
            <a:r>
              <a:rPr lang="en-US" dirty="0" err="1"/>
              <a:t>nemoguće</a:t>
            </a:r>
            <a:r>
              <a:rPr lang="en-US" dirty="0"/>
              <a:t> </a:t>
            </a:r>
            <a:r>
              <a:rPr lang="en-US" dirty="0" err="1"/>
              <a:t>iskustvo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prepreka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mogle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uklonjene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Naglasite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 err="1"/>
              <a:t>Pristupačnost</a:t>
            </a:r>
            <a:r>
              <a:rPr lang="en-US" dirty="0"/>
              <a:t> </a:t>
            </a:r>
            <a:r>
              <a:rPr lang="en-US" b="1" dirty="0" err="1"/>
              <a:t>nije</a:t>
            </a:r>
            <a:r>
              <a:rPr lang="en-US" b="1" dirty="0"/>
              <a:t> </a:t>
            </a:r>
            <a:r>
              <a:rPr lang="en-US" b="1" dirty="0" err="1"/>
              <a:t>pitanje</a:t>
            </a:r>
            <a:r>
              <a:rPr lang="en-US" b="1" dirty="0"/>
              <a:t> </a:t>
            </a:r>
            <a:r>
              <a:rPr lang="en-US" b="1" dirty="0" err="1"/>
              <a:t>savršenstva</a:t>
            </a:r>
            <a:r>
              <a:rPr lang="en-US" b="1" dirty="0"/>
              <a:t>.</a:t>
            </a:r>
            <a:br>
              <a:rPr lang="en-US" dirty="0"/>
            </a:br>
            <a:r>
              <a:rPr lang="en-US" dirty="0"/>
              <a:t>Radi se o </a:t>
            </a:r>
            <a:r>
              <a:rPr lang="en-US" b="1" dirty="0" err="1"/>
              <a:t>smanjenju</a:t>
            </a:r>
            <a:r>
              <a:rPr lang="en-US" b="1" dirty="0"/>
              <a:t> </a:t>
            </a:r>
            <a:r>
              <a:rPr lang="en-US" b="1" dirty="0" err="1"/>
              <a:t>nepotrebnih</a:t>
            </a:r>
            <a:r>
              <a:rPr lang="en-US" b="1" dirty="0"/>
              <a:t> </a:t>
            </a:r>
            <a:r>
              <a:rPr lang="en-US" b="1" dirty="0" err="1"/>
              <a:t>prepreka</a:t>
            </a:r>
            <a:r>
              <a:rPr lang="en-US" b="1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obezbeđivanju</a:t>
            </a:r>
            <a:r>
              <a:rPr lang="en-US" dirty="0"/>
              <a:t> da </a:t>
            </a: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b="1" dirty="0" err="1"/>
              <a:t>tretirani</a:t>
            </a:r>
            <a:r>
              <a:rPr lang="en-US" b="1" dirty="0"/>
              <a:t> </a:t>
            </a:r>
            <a:r>
              <a:rPr lang="en-US" b="1" dirty="0" err="1"/>
              <a:t>dostojanstveno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45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modul</a:t>
            </a:r>
            <a:r>
              <a:rPr lang="en-US" dirty="0"/>
              <a:t> se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b="1" dirty="0" err="1"/>
              <a:t>izgradnju</a:t>
            </a:r>
            <a:r>
              <a:rPr lang="en-US" b="1" dirty="0"/>
              <a:t> </a:t>
            </a:r>
            <a:r>
              <a:rPr lang="en-US" b="1" dirty="0" err="1"/>
              <a:t>zajedničkog</a:t>
            </a:r>
            <a:r>
              <a:rPr lang="en-US" b="1" dirty="0"/>
              <a:t> </a:t>
            </a:r>
            <a:r>
              <a:rPr lang="en-US" b="1" dirty="0" err="1"/>
              <a:t>razumevanja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načina</a:t>
            </a:r>
            <a:r>
              <a:rPr lang="en-US" b="1" dirty="0"/>
              <a:t> </a:t>
            </a:r>
            <a:r>
              <a:rPr lang="en-US" b="1" dirty="0" err="1"/>
              <a:t>razmišljanja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uvek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usmeren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tehničke</a:t>
            </a:r>
            <a:r>
              <a:rPr lang="en-US" dirty="0"/>
              <a:t> </a:t>
            </a:r>
            <a:r>
              <a:rPr lang="en-US" dirty="0" err="1"/>
              <a:t>standarde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revizije</a:t>
            </a:r>
            <a:r>
              <a:rPr lang="en-US" dirty="0"/>
              <a:t> — to </a:t>
            </a:r>
            <a:r>
              <a:rPr lang="en-US" dirty="0" err="1"/>
              <a:t>dolazi</a:t>
            </a:r>
            <a:r>
              <a:rPr lang="en-US" dirty="0"/>
              <a:t> </a:t>
            </a:r>
            <a:r>
              <a:rPr lang="en-US" dirty="0" err="1"/>
              <a:t>kasnije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naglasite</a:t>
            </a:r>
            <a:r>
              <a:rPr lang="en-US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Razumevanje</a:t>
            </a:r>
            <a:r>
              <a:rPr lang="en-US" dirty="0"/>
              <a:t> </a:t>
            </a:r>
            <a:r>
              <a:rPr lang="en-US" i="1" dirty="0" err="1"/>
              <a:t>zašto</a:t>
            </a:r>
            <a:r>
              <a:rPr lang="en-US" dirty="0"/>
              <a:t> je </a:t>
            </a:r>
            <a:r>
              <a:rPr lang="en-US" dirty="0" err="1"/>
              <a:t>pristupačnost</a:t>
            </a:r>
            <a:r>
              <a:rPr lang="en-US" dirty="0"/>
              <a:t> </a:t>
            </a:r>
            <a:r>
              <a:rPr lang="en-US" dirty="0" err="1"/>
              <a:t>važna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Promenu</a:t>
            </a:r>
            <a:r>
              <a:rPr lang="en-US" dirty="0"/>
              <a:t> </a:t>
            </a:r>
            <a:r>
              <a:rPr lang="en-US" dirty="0" err="1"/>
              <a:t>stavova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perspektiva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Izgradnju</a:t>
            </a:r>
            <a:r>
              <a:rPr lang="en-US" dirty="0"/>
              <a:t> </a:t>
            </a:r>
            <a:r>
              <a:rPr lang="en-US" dirty="0" err="1"/>
              <a:t>samopouzdanja</a:t>
            </a:r>
            <a:r>
              <a:rPr lang="en-US" dirty="0"/>
              <a:t> u </a:t>
            </a:r>
            <a:r>
              <a:rPr lang="en-US" dirty="0" err="1"/>
              <a:t>komunikaciji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posetiocima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invaliditetom</a:t>
            </a:r>
            <a:endParaRPr lang="en-US" dirty="0"/>
          </a:p>
          <a:p>
            <a:endParaRPr lang="en-US" dirty="0"/>
          </a:p>
          <a:p>
            <a:r>
              <a:rPr lang="en-US" b="1" dirty="0"/>
              <a:t>“Ovi </a:t>
            </a:r>
            <a:r>
              <a:rPr lang="en-US" b="1" dirty="0" err="1"/>
              <a:t>ciljevi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ujedno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ono </a:t>
            </a:r>
            <a:r>
              <a:rPr lang="en-US" b="1" dirty="0" err="1"/>
              <a:t>što</a:t>
            </a:r>
            <a:r>
              <a:rPr lang="en-US" b="1" dirty="0"/>
              <a:t> bi </a:t>
            </a:r>
            <a:r>
              <a:rPr lang="en-US" b="1" dirty="0" err="1"/>
              <a:t>vaši</a:t>
            </a:r>
            <a:r>
              <a:rPr lang="en-US" b="1" dirty="0"/>
              <a:t> </a:t>
            </a:r>
            <a:r>
              <a:rPr lang="en-US" b="1" i="1" dirty="0" err="1"/>
              <a:t>budući</a:t>
            </a:r>
            <a:r>
              <a:rPr lang="en-US" b="1" i="1" dirty="0"/>
              <a:t> </a:t>
            </a:r>
            <a:r>
              <a:rPr lang="en-US" b="1" i="1" dirty="0" err="1"/>
              <a:t>polaznici</a:t>
            </a:r>
            <a:r>
              <a:rPr lang="en-US" b="1" i="1" dirty="0"/>
              <a:t> </a:t>
            </a:r>
            <a:r>
              <a:rPr lang="en-US" b="1" dirty="0" err="1"/>
              <a:t>trebalo</a:t>
            </a:r>
            <a:r>
              <a:rPr lang="en-US" b="1" dirty="0"/>
              <a:t> da </a:t>
            </a:r>
            <a:r>
              <a:rPr lang="en-US" b="1" dirty="0" err="1"/>
              <a:t>usvoje</a:t>
            </a:r>
            <a:r>
              <a:rPr lang="en-US" b="1" dirty="0"/>
              <a:t> </a:t>
            </a:r>
            <a:r>
              <a:rPr lang="en-US" b="1" dirty="0" err="1"/>
              <a:t>kroz</a:t>
            </a:r>
            <a:r>
              <a:rPr lang="en-US" b="1" dirty="0"/>
              <a:t> </a:t>
            </a:r>
            <a:r>
              <a:rPr lang="en-US" b="1" dirty="0" err="1"/>
              <a:t>ovaj</a:t>
            </a:r>
            <a:r>
              <a:rPr lang="en-US" b="1" dirty="0"/>
              <a:t> </a:t>
            </a:r>
            <a:r>
              <a:rPr lang="en-US" b="1" dirty="0" err="1"/>
              <a:t>modul</a:t>
            </a:r>
            <a:r>
              <a:rPr lang="en-US" b="1" dirty="0"/>
              <a:t>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85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mnoge</a:t>
            </a:r>
            <a:r>
              <a:rPr lang="en-US" dirty="0"/>
              <a:t> </a:t>
            </a:r>
            <a:r>
              <a:rPr lang="en-US" dirty="0" err="1"/>
              <a:t>definicije</a:t>
            </a:r>
            <a:r>
              <a:rPr lang="en-US" dirty="0"/>
              <a:t> </a:t>
            </a:r>
            <a:r>
              <a:rPr lang="en-US" dirty="0" err="1"/>
              <a:t>pristupačnog</a:t>
            </a:r>
            <a:r>
              <a:rPr lang="en-US" dirty="0"/>
              <a:t> </a:t>
            </a:r>
            <a:r>
              <a:rPr lang="en-US" dirty="0" err="1"/>
              <a:t>turizma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one </a:t>
            </a:r>
            <a:r>
              <a:rPr lang="en-US" dirty="0" err="1"/>
              <a:t>su</a:t>
            </a:r>
            <a:r>
              <a:rPr lang="en-US" dirty="0"/>
              <a:t> se </a:t>
            </a:r>
            <a:r>
              <a:rPr lang="en-US" dirty="0" err="1"/>
              <a:t>razvijale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 err="1"/>
              <a:t>Ujedinjene</a:t>
            </a:r>
            <a:r>
              <a:rPr lang="en-US" dirty="0"/>
              <a:t> </a:t>
            </a:r>
            <a:r>
              <a:rPr lang="en-US" dirty="0" err="1"/>
              <a:t>nacije</a:t>
            </a:r>
            <a:r>
              <a:rPr lang="en-US" dirty="0"/>
              <a:t> </a:t>
            </a:r>
            <a:r>
              <a:rPr lang="en-US" dirty="0" err="1"/>
              <a:t>opisuju</a:t>
            </a:r>
            <a:r>
              <a:rPr lang="en-US" dirty="0"/>
              <a:t> </a:t>
            </a:r>
            <a:r>
              <a:rPr lang="en-US" dirty="0" err="1"/>
              <a:t>pristupačni</a:t>
            </a:r>
            <a:r>
              <a:rPr lang="en-US" dirty="0"/>
              <a:t> </a:t>
            </a:r>
            <a:r>
              <a:rPr lang="en-US" dirty="0" err="1"/>
              <a:t>turizam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b="1" dirty="0" err="1"/>
              <a:t>stalno</a:t>
            </a:r>
            <a:r>
              <a:rPr lang="en-US" b="1" dirty="0"/>
              <a:t> </a:t>
            </a:r>
            <a:r>
              <a:rPr lang="en-US" b="1" dirty="0" err="1"/>
              <a:t>nastojanje</a:t>
            </a:r>
            <a:r>
              <a:rPr lang="en-US" b="1" dirty="0"/>
              <a:t> da se </a:t>
            </a:r>
            <a:r>
              <a:rPr lang="en-US" b="1" dirty="0" err="1"/>
              <a:t>obezbedi</a:t>
            </a:r>
            <a:r>
              <a:rPr lang="en-US" b="1" dirty="0"/>
              <a:t> da </a:t>
            </a:r>
            <a:r>
              <a:rPr lang="en-US" b="1" dirty="0" err="1"/>
              <a:t>turističke</a:t>
            </a:r>
            <a:r>
              <a:rPr lang="en-US" b="1" dirty="0"/>
              <a:t> </a:t>
            </a:r>
            <a:r>
              <a:rPr lang="en-US" b="1" dirty="0" err="1"/>
              <a:t>destinacije</a:t>
            </a:r>
            <a:r>
              <a:rPr lang="en-US" b="1" dirty="0"/>
              <a:t>, </a:t>
            </a:r>
            <a:r>
              <a:rPr lang="en-US" b="1" dirty="0" err="1"/>
              <a:t>proizvodi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usluge</a:t>
            </a:r>
            <a:r>
              <a:rPr lang="en-US" b="1" dirty="0"/>
              <a:t> </a:t>
            </a:r>
            <a:r>
              <a:rPr lang="en-US" b="1" dirty="0" err="1"/>
              <a:t>budu</a:t>
            </a:r>
            <a:r>
              <a:rPr lang="en-US" b="1" dirty="0"/>
              <a:t> </a:t>
            </a:r>
            <a:r>
              <a:rPr lang="en-US" b="1" dirty="0" err="1"/>
              <a:t>pristupačni</a:t>
            </a:r>
            <a:r>
              <a:rPr lang="en-US" b="1" dirty="0"/>
              <a:t> </a:t>
            </a:r>
            <a:r>
              <a:rPr lang="en-US" b="1" dirty="0" err="1"/>
              <a:t>svim</a:t>
            </a:r>
            <a:r>
              <a:rPr lang="en-US" b="1" dirty="0"/>
              <a:t> </a:t>
            </a:r>
            <a:r>
              <a:rPr lang="en-US" b="1" dirty="0" err="1"/>
              <a:t>ljudima</a:t>
            </a:r>
            <a:r>
              <a:rPr lang="en-US" b="1" dirty="0"/>
              <a:t>, bez </a:t>
            </a:r>
            <a:r>
              <a:rPr lang="en-US" b="1" dirty="0" err="1"/>
              <a:t>obzira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njihova</a:t>
            </a:r>
            <a:r>
              <a:rPr lang="en-US" b="1" dirty="0"/>
              <a:t> </a:t>
            </a:r>
            <a:r>
              <a:rPr lang="en-US" b="1" dirty="0" err="1"/>
              <a:t>fizička</a:t>
            </a:r>
            <a:r>
              <a:rPr lang="en-US" b="1" dirty="0"/>
              <a:t> </a:t>
            </a:r>
            <a:r>
              <a:rPr lang="en-US" b="1" dirty="0" err="1"/>
              <a:t>ograničenja</a:t>
            </a:r>
            <a:r>
              <a:rPr lang="en-US" b="1" dirty="0"/>
              <a:t>, </a:t>
            </a:r>
            <a:r>
              <a:rPr lang="en-US" b="1" dirty="0" err="1"/>
              <a:t>invaliditet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starost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</a:p>
          <a:p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/>
              <a:t>Druga, </a:t>
            </a:r>
            <a:r>
              <a:rPr lang="en-US" dirty="0" err="1"/>
              <a:t>preciznija</a:t>
            </a:r>
            <a:r>
              <a:rPr lang="en-US" dirty="0"/>
              <a:t> </a:t>
            </a:r>
            <a:r>
              <a:rPr lang="en-US" dirty="0" err="1"/>
              <a:t>definicija</a:t>
            </a:r>
            <a:r>
              <a:rPr lang="en-US" dirty="0"/>
              <a:t> </a:t>
            </a:r>
            <a:r>
              <a:rPr lang="en-US" dirty="0" err="1"/>
              <a:t>navodi</a:t>
            </a:r>
            <a:r>
              <a:rPr lang="en-US" dirty="0"/>
              <a:t> da je </a:t>
            </a:r>
            <a:r>
              <a:rPr lang="en-US" dirty="0" err="1"/>
              <a:t>pristupačni</a:t>
            </a:r>
            <a:r>
              <a:rPr lang="en-US" dirty="0"/>
              <a:t> </a:t>
            </a:r>
            <a:r>
              <a:rPr lang="en-US" dirty="0" err="1"/>
              <a:t>turizam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b="1" dirty="0" err="1"/>
              <a:t>turizam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putovanja</a:t>
            </a:r>
            <a:r>
              <a:rPr lang="en-US" b="1" dirty="0"/>
              <a:t> koji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pristupačni</a:t>
            </a:r>
            <a:r>
              <a:rPr lang="en-US" b="1" dirty="0"/>
              <a:t> </a:t>
            </a:r>
            <a:r>
              <a:rPr lang="en-US" b="1" dirty="0" err="1"/>
              <a:t>svim</a:t>
            </a:r>
            <a:r>
              <a:rPr lang="en-US" b="1" dirty="0"/>
              <a:t> </a:t>
            </a:r>
            <a:r>
              <a:rPr lang="en-US" b="1" dirty="0" err="1"/>
              <a:t>ljudima</a:t>
            </a:r>
            <a:r>
              <a:rPr lang="en-US" b="1" dirty="0"/>
              <a:t>,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invaliditetom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bez </a:t>
            </a:r>
            <a:r>
              <a:rPr lang="en-US" b="1" dirty="0" err="1"/>
              <a:t>njega</a:t>
            </a:r>
            <a:r>
              <a:rPr lang="en-US" b="1" dirty="0"/>
              <a:t>, </a:t>
            </a:r>
            <a:r>
              <a:rPr lang="en-US" b="1" dirty="0" err="1"/>
              <a:t>uključujući</a:t>
            </a:r>
            <a:r>
              <a:rPr lang="en-US" b="1" dirty="0"/>
              <a:t> </a:t>
            </a:r>
            <a:r>
              <a:rPr lang="en-US" b="1" dirty="0" err="1"/>
              <a:t>osobe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ograničenom</a:t>
            </a:r>
            <a:r>
              <a:rPr lang="en-US" b="1" dirty="0"/>
              <a:t> </a:t>
            </a:r>
            <a:r>
              <a:rPr lang="en-US" b="1" dirty="0" err="1"/>
              <a:t>pokretljivošću</a:t>
            </a:r>
            <a:r>
              <a:rPr lang="en-US" b="1" dirty="0"/>
              <a:t>, </a:t>
            </a:r>
            <a:r>
              <a:rPr lang="en-US" b="1" dirty="0" err="1"/>
              <a:t>oštećenjem</a:t>
            </a:r>
            <a:r>
              <a:rPr lang="en-US" b="1" dirty="0"/>
              <a:t> </a:t>
            </a:r>
            <a:r>
              <a:rPr lang="en-US" b="1" dirty="0" err="1"/>
              <a:t>sluha</a:t>
            </a:r>
            <a:r>
              <a:rPr lang="en-US" b="1" dirty="0"/>
              <a:t>, </a:t>
            </a:r>
            <a:r>
              <a:rPr lang="en-US" b="1" dirty="0" err="1"/>
              <a:t>vida</a:t>
            </a:r>
            <a:r>
              <a:rPr lang="en-US" b="1" dirty="0"/>
              <a:t>, </a:t>
            </a:r>
            <a:r>
              <a:rPr lang="en-US" b="1" dirty="0" err="1"/>
              <a:t>kognitivnim</a:t>
            </a:r>
            <a:r>
              <a:rPr lang="en-US" b="1" dirty="0"/>
              <a:t>, </a:t>
            </a:r>
            <a:r>
              <a:rPr lang="en-US" b="1" dirty="0" err="1"/>
              <a:t>intelektualnim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psihosocijalnim</a:t>
            </a:r>
            <a:r>
              <a:rPr lang="en-US" b="1" dirty="0"/>
              <a:t> </a:t>
            </a:r>
            <a:r>
              <a:rPr lang="en-US" b="1" dirty="0" err="1"/>
              <a:t>invaliditetom</a:t>
            </a:r>
            <a:r>
              <a:rPr lang="en-US" b="1" dirty="0"/>
              <a:t>, </a:t>
            </a:r>
            <a:r>
              <a:rPr lang="en-US" b="1" dirty="0" err="1"/>
              <a:t>starije</a:t>
            </a:r>
            <a:r>
              <a:rPr lang="en-US" b="1" dirty="0"/>
              <a:t> </a:t>
            </a:r>
            <a:r>
              <a:rPr lang="en-US" b="1" dirty="0" err="1"/>
              <a:t>osobe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osobe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privremenim</a:t>
            </a:r>
            <a:r>
              <a:rPr lang="en-US" b="1" dirty="0"/>
              <a:t> </a:t>
            </a:r>
            <a:r>
              <a:rPr lang="en-US" b="1" dirty="0" err="1"/>
              <a:t>invaliditetom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Takajama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deklaracija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b="1" dirty="0" err="1"/>
              <a:t>Turizam</a:t>
            </a:r>
            <a:r>
              <a:rPr lang="en-US" b="1" dirty="0"/>
              <a:t> za </a:t>
            </a:r>
            <a:r>
              <a:rPr lang="en-US" b="1" dirty="0" err="1"/>
              <a:t>sve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en-US" dirty="0"/>
              <a:t>je </a:t>
            </a:r>
            <a:r>
              <a:rPr lang="en-US" dirty="0" err="1"/>
              <a:t>prvobitno</a:t>
            </a:r>
            <a:r>
              <a:rPr lang="en-US" dirty="0"/>
              <a:t> </a:t>
            </a:r>
            <a:r>
              <a:rPr lang="en-US" dirty="0" err="1"/>
              <a:t>definisan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b="1" dirty="0" err="1"/>
              <a:t>oblik</a:t>
            </a:r>
            <a:r>
              <a:rPr lang="en-US" b="1" dirty="0"/>
              <a:t> </a:t>
            </a:r>
            <a:r>
              <a:rPr lang="en-US" b="1" dirty="0" err="1"/>
              <a:t>turizma</a:t>
            </a:r>
            <a:r>
              <a:rPr lang="en-US" b="1" dirty="0"/>
              <a:t> koji </a:t>
            </a:r>
            <a:r>
              <a:rPr lang="en-US" b="1" dirty="0" err="1"/>
              <a:t>planira</a:t>
            </a:r>
            <a:r>
              <a:rPr lang="en-US" b="1" dirty="0"/>
              <a:t>, </a:t>
            </a:r>
            <a:r>
              <a:rPr lang="en-US" b="1" dirty="0" err="1"/>
              <a:t>osmišljava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razvija</a:t>
            </a:r>
            <a:r>
              <a:rPr lang="en-US" b="1" dirty="0"/>
              <a:t> </a:t>
            </a:r>
            <a:r>
              <a:rPr lang="en-US" b="1" dirty="0" err="1"/>
              <a:t>turističke</a:t>
            </a:r>
            <a:r>
              <a:rPr lang="en-US" b="1" dirty="0"/>
              <a:t> </a:t>
            </a:r>
            <a:r>
              <a:rPr lang="en-US" b="1" dirty="0" err="1"/>
              <a:t>aktivnosti</a:t>
            </a:r>
            <a:r>
              <a:rPr lang="en-US" b="1" dirty="0"/>
              <a:t> u </a:t>
            </a:r>
            <a:r>
              <a:rPr lang="en-US" b="1" dirty="0" err="1"/>
              <a:t>oblasti</a:t>
            </a:r>
            <a:r>
              <a:rPr lang="en-US" b="1" dirty="0"/>
              <a:t> </a:t>
            </a:r>
            <a:r>
              <a:rPr lang="en-US" b="1" dirty="0" err="1"/>
              <a:t>odmora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slobodnog</a:t>
            </a:r>
            <a:r>
              <a:rPr lang="en-US" b="1" dirty="0"/>
              <a:t> </a:t>
            </a:r>
            <a:r>
              <a:rPr lang="en-US" b="1" dirty="0" err="1"/>
              <a:t>vremena</a:t>
            </a:r>
            <a:r>
              <a:rPr lang="en-US" b="1" dirty="0"/>
              <a:t> </a:t>
            </a:r>
            <a:r>
              <a:rPr lang="en-US" b="1" dirty="0" err="1"/>
              <a:t>tako</a:t>
            </a:r>
            <a:r>
              <a:rPr lang="en-US" b="1" dirty="0"/>
              <a:t> da u </a:t>
            </a:r>
            <a:r>
              <a:rPr lang="en-US" b="1" dirty="0" err="1"/>
              <a:t>njima</a:t>
            </a:r>
            <a:r>
              <a:rPr lang="en-US" b="1" dirty="0"/>
              <a:t> </a:t>
            </a:r>
            <a:r>
              <a:rPr lang="en-US" b="1" dirty="0" err="1"/>
              <a:t>mogu</a:t>
            </a:r>
            <a:r>
              <a:rPr lang="en-US" b="1" dirty="0"/>
              <a:t> </a:t>
            </a:r>
            <a:r>
              <a:rPr lang="en-US" b="1" dirty="0" err="1"/>
              <a:t>uživati</a:t>
            </a:r>
            <a:r>
              <a:rPr lang="en-US" b="1" dirty="0"/>
              <a:t> </a:t>
            </a:r>
            <a:r>
              <a:rPr lang="en-US" b="1" dirty="0" err="1"/>
              <a:t>sve</a:t>
            </a:r>
            <a:r>
              <a:rPr lang="en-US" b="1" dirty="0"/>
              <a:t> </a:t>
            </a:r>
            <a:r>
              <a:rPr lang="en-US" b="1" dirty="0" err="1"/>
              <a:t>vrste</a:t>
            </a:r>
            <a:r>
              <a:rPr lang="en-US" b="1" dirty="0"/>
              <a:t> </a:t>
            </a:r>
            <a:r>
              <a:rPr lang="en-US" b="1" dirty="0" err="1"/>
              <a:t>ljudi</a:t>
            </a:r>
            <a:r>
              <a:rPr lang="en-US" b="1" dirty="0"/>
              <a:t>, bez </a:t>
            </a:r>
            <a:r>
              <a:rPr lang="en-US" b="1" dirty="0" err="1"/>
              <a:t>obzira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njihove</a:t>
            </a:r>
            <a:r>
              <a:rPr lang="en-US" b="1" dirty="0"/>
              <a:t> </a:t>
            </a:r>
            <a:r>
              <a:rPr lang="en-US" b="1" dirty="0" err="1"/>
              <a:t>fizičke</a:t>
            </a:r>
            <a:r>
              <a:rPr lang="en-US" b="1" dirty="0"/>
              <a:t>, </a:t>
            </a:r>
            <a:r>
              <a:rPr lang="en-US" b="1" dirty="0" err="1"/>
              <a:t>društvene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kulturne</a:t>
            </a:r>
            <a:r>
              <a:rPr lang="en-US" b="1" dirty="0"/>
              <a:t> </a:t>
            </a:r>
            <a:r>
              <a:rPr lang="en-US" b="1" dirty="0" err="1"/>
              <a:t>okolnosti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  <a:r>
              <a:rPr lang="en-US" dirty="0"/>
              <a:t>Od </a:t>
            </a:r>
            <a:r>
              <a:rPr lang="en-US" dirty="0" err="1"/>
              <a:t>tada</a:t>
            </a:r>
            <a:r>
              <a:rPr lang="en-US" dirty="0"/>
              <a:t> se </a:t>
            </a:r>
            <a:r>
              <a:rPr lang="en-US" dirty="0" err="1"/>
              <a:t>koncept</a:t>
            </a:r>
            <a:r>
              <a:rPr lang="en-US" dirty="0"/>
              <a:t> </a:t>
            </a:r>
            <a:r>
              <a:rPr lang="en-US" dirty="0" err="1"/>
              <a:t>razvijao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danas</a:t>
            </a:r>
            <a:r>
              <a:rPr lang="en-US" dirty="0"/>
              <a:t>, pored </a:t>
            </a:r>
            <a:r>
              <a:rPr lang="en-US" dirty="0" err="1"/>
              <a:t>pristupačnog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socijalnog</a:t>
            </a:r>
            <a:r>
              <a:rPr lang="en-US" dirty="0"/>
              <a:t> </a:t>
            </a:r>
            <a:r>
              <a:rPr lang="en-US" dirty="0" err="1"/>
              <a:t>turizma</a:t>
            </a:r>
            <a:r>
              <a:rPr lang="en-US" dirty="0"/>
              <a:t>,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b="0" dirty="0" err="1"/>
              <a:t>održivi</a:t>
            </a:r>
            <a:r>
              <a:rPr lang="en-US" b="0" dirty="0"/>
              <a:t> </a:t>
            </a:r>
            <a:r>
              <a:rPr lang="en-US" b="0" dirty="0" err="1"/>
              <a:t>turizam</a:t>
            </a:r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/>
              <a:t>Baker, M. (1989), </a:t>
            </a:r>
            <a:r>
              <a:rPr lang="en-US" i="1" dirty="0" err="1"/>
              <a:t>Turizam</a:t>
            </a:r>
            <a:r>
              <a:rPr lang="en-US" i="1" dirty="0"/>
              <a:t> za </a:t>
            </a:r>
            <a:r>
              <a:rPr lang="en-US" i="1" dirty="0" err="1"/>
              <a:t>sve</a:t>
            </a:r>
            <a:r>
              <a:rPr lang="en-US" i="1" dirty="0"/>
              <a:t>: </a:t>
            </a:r>
            <a:r>
              <a:rPr lang="en-US" i="1" dirty="0" err="1"/>
              <a:t>Izveštaj</a:t>
            </a:r>
            <a:r>
              <a:rPr lang="en-US" i="1" dirty="0"/>
              <a:t> </a:t>
            </a:r>
            <a:r>
              <a:rPr lang="en-US" i="1" dirty="0" err="1"/>
              <a:t>radne</a:t>
            </a:r>
            <a:r>
              <a:rPr lang="en-US" i="1" dirty="0"/>
              <a:t> </a:t>
            </a:r>
            <a:r>
              <a:rPr lang="en-US" i="1" dirty="0" err="1"/>
              <a:t>grupe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917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Zašto</a:t>
            </a:r>
            <a:r>
              <a:rPr lang="en-US" b="1" dirty="0"/>
              <a:t> je </a:t>
            </a:r>
            <a:r>
              <a:rPr lang="en-US" b="1" dirty="0" err="1"/>
              <a:t>unapređenje</a:t>
            </a:r>
            <a:r>
              <a:rPr lang="en-US" b="1" dirty="0"/>
              <a:t> </a:t>
            </a:r>
            <a:r>
              <a:rPr lang="en-US" b="1" dirty="0" err="1"/>
              <a:t>pristupačnosti</a:t>
            </a:r>
            <a:r>
              <a:rPr lang="en-US" b="1" dirty="0"/>
              <a:t> </a:t>
            </a:r>
            <a:r>
              <a:rPr lang="en-US" b="1" dirty="0" err="1"/>
              <a:t>važno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znatno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putnika</a:t>
            </a:r>
            <a:r>
              <a:rPr lang="en-US" dirty="0"/>
              <a:t> koji </a:t>
            </a:r>
            <a:r>
              <a:rPr lang="en-US" b="1" dirty="0" err="1"/>
              <a:t>imaju</a:t>
            </a:r>
            <a:r>
              <a:rPr lang="en-US" b="1" dirty="0"/>
              <a:t> </a:t>
            </a:r>
            <a:r>
              <a:rPr lang="en-US" b="1" dirty="0" err="1"/>
              <a:t>potrebe</a:t>
            </a:r>
            <a:r>
              <a:rPr lang="en-US" b="1" dirty="0"/>
              <a:t> </a:t>
            </a:r>
            <a:r>
              <a:rPr lang="en-US" dirty="0"/>
              <a:t>u </a:t>
            </a:r>
            <a:r>
              <a:rPr lang="en-US" dirty="0" err="1"/>
              <a:t>vezi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pristupačnošću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en-US" dirty="0" err="1"/>
              <a:t>pretpostavlja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Približno</a:t>
            </a:r>
            <a:r>
              <a:rPr lang="en-US" dirty="0"/>
              <a:t> </a:t>
            </a:r>
            <a:r>
              <a:rPr lang="en-US" b="1" dirty="0" err="1"/>
              <a:t>jedna</a:t>
            </a:r>
            <a:r>
              <a:rPr lang="en-US" b="1" dirty="0"/>
              <a:t> </a:t>
            </a:r>
            <a:r>
              <a:rPr lang="en-US" b="1" dirty="0" err="1"/>
              <a:t>milijarda</a:t>
            </a:r>
            <a:r>
              <a:rPr lang="en-US" b="1" dirty="0"/>
              <a:t> </a:t>
            </a: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en-US" dirty="0" err="1"/>
              <a:t>širom</a:t>
            </a:r>
            <a:r>
              <a:rPr lang="en-US" dirty="0"/>
              <a:t> </a:t>
            </a:r>
            <a:r>
              <a:rPr lang="en-US" dirty="0" err="1"/>
              <a:t>sveta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invaliditeta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Ako </a:t>
            </a:r>
            <a:r>
              <a:rPr lang="en-US" dirty="0" err="1"/>
              <a:t>uključimo</a:t>
            </a:r>
            <a:r>
              <a:rPr lang="en-US" dirty="0"/>
              <a:t> </a:t>
            </a:r>
            <a:r>
              <a:rPr lang="en-US" b="1" dirty="0" err="1"/>
              <a:t>starije</a:t>
            </a:r>
            <a:r>
              <a:rPr lang="en-US" b="1" dirty="0"/>
              <a:t> </a:t>
            </a:r>
            <a:r>
              <a:rPr lang="en-US" b="1" dirty="0" err="1"/>
              <a:t>osobe</a:t>
            </a:r>
            <a:r>
              <a:rPr lang="en-US" b="1" dirty="0"/>
              <a:t>, </a:t>
            </a:r>
            <a:r>
              <a:rPr lang="en-US" b="1" dirty="0" err="1"/>
              <a:t>roditelje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decom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,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putnika</a:t>
            </a:r>
            <a:r>
              <a:rPr lang="en-US" dirty="0"/>
              <a:t> koji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od </a:t>
            </a:r>
            <a:r>
              <a:rPr lang="en-US" dirty="0" err="1"/>
              <a:t>pristupačnog</a:t>
            </a:r>
            <a:r>
              <a:rPr lang="en-US" dirty="0"/>
              <a:t> </a:t>
            </a:r>
            <a:r>
              <a:rPr lang="en-US" dirty="0" err="1"/>
              <a:t>smeštaja</a:t>
            </a:r>
            <a:r>
              <a:rPr lang="en-US" dirty="0"/>
              <a:t> je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/>
              <a:t>.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r>
              <a:rPr lang="en-US" b="1" dirty="0" err="1"/>
              <a:t>Nedostatak</a:t>
            </a:r>
            <a:r>
              <a:rPr lang="en-US" b="1" dirty="0"/>
              <a:t> </a:t>
            </a:r>
            <a:r>
              <a:rPr lang="en-US" b="1" dirty="0" err="1"/>
              <a:t>razumevanja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svesti</a:t>
            </a:r>
            <a:r>
              <a:rPr lang="en-US" b="1" dirty="0"/>
              <a:t> o </a:t>
            </a:r>
            <a:r>
              <a:rPr lang="en-US" b="1" dirty="0" err="1"/>
              <a:t>stvarnom</a:t>
            </a:r>
            <a:r>
              <a:rPr lang="en-US" b="1" dirty="0"/>
              <a:t> </a:t>
            </a:r>
            <a:r>
              <a:rPr lang="en-US" b="1" dirty="0" err="1"/>
              <a:t>stanju</a:t>
            </a:r>
            <a:r>
              <a:rPr lang="en-US" b="1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navesti</a:t>
            </a:r>
            <a:r>
              <a:rPr lang="en-US" dirty="0"/>
              <a:t> </a:t>
            </a:r>
            <a:r>
              <a:rPr lang="en-US" dirty="0" err="1"/>
              <a:t>aktere</a:t>
            </a:r>
            <a:r>
              <a:rPr lang="en-US" dirty="0"/>
              <a:t> u </a:t>
            </a:r>
            <a:r>
              <a:rPr lang="en-US" dirty="0" err="1"/>
              <a:t>destinaciji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da </a:t>
            </a:r>
            <a:r>
              <a:rPr lang="en-US" dirty="0" err="1"/>
              <a:t>veruju</a:t>
            </a:r>
            <a:r>
              <a:rPr lang="en-US" dirty="0"/>
              <a:t> da ne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ugoste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posetioce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dirty="0"/>
              <a:t>Evo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činjenicama</a:t>
            </a:r>
            <a:r>
              <a:rPr lang="en-US" dirty="0"/>
              <a:t> </a:t>
            </a:r>
            <a:r>
              <a:rPr lang="en-US" dirty="0" err="1"/>
              <a:t>potkrepljenih</a:t>
            </a:r>
            <a:r>
              <a:rPr lang="en-US" dirty="0"/>
              <a:t> </a:t>
            </a:r>
            <a:r>
              <a:rPr lang="en-US" dirty="0" err="1"/>
              <a:t>odgovora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od </a:t>
            </a:r>
            <a:r>
              <a:rPr lang="en-US" b="1" dirty="0" err="1"/>
              <a:t>uobičajenih</a:t>
            </a:r>
            <a:r>
              <a:rPr lang="en-US" b="1" dirty="0"/>
              <a:t> </a:t>
            </a:r>
            <a:r>
              <a:rPr lang="en-US" b="1" dirty="0" err="1"/>
              <a:t>zabluda</a:t>
            </a: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Obezbeđivanje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r>
              <a:rPr lang="en-US" dirty="0"/>
              <a:t> u </a:t>
            </a:r>
            <a:r>
              <a:rPr lang="en-US" dirty="0" err="1"/>
              <a:t>kulturnom</a:t>
            </a:r>
            <a:r>
              <a:rPr lang="en-US" dirty="0"/>
              <a:t> </a:t>
            </a:r>
            <a:r>
              <a:rPr lang="en-US" dirty="0" err="1"/>
              <a:t>turizmu</a:t>
            </a:r>
            <a:r>
              <a:rPr lang="en-US" dirty="0"/>
              <a:t> </a:t>
            </a:r>
            <a:r>
              <a:rPr lang="en-US" dirty="0" err="1"/>
              <a:t>važno</a:t>
            </a:r>
            <a:r>
              <a:rPr lang="en-US" dirty="0"/>
              <a:t> je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razloga</a:t>
            </a:r>
            <a:r>
              <a:rPr lang="en-US" dirty="0"/>
              <a:t>. Ti </a:t>
            </a:r>
            <a:r>
              <a:rPr lang="en-US" dirty="0" err="1"/>
              <a:t>razlozi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svrstati</a:t>
            </a:r>
            <a:r>
              <a:rPr lang="en-US" dirty="0"/>
              <a:t> u </a:t>
            </a:r>
            <a:r>
              <a:rPr lang="en-US" dirty="0" err="1"/>
              <a:t>dve</a:t>
            </a:r>
            <a:r>
              <a:rPr lang="en-US" dirty="0"/>
              <a:t> </a:t>
            </a:r>
            <a:r>
              <a:rPr lang="en-US" dirty="0" err="1"/>
              <a:t>kategorije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n-NO" b="1" dirty="0"/>
              <a:t>ostvarivanje prava i inkluzije</a:t>
            </a:r>
            <a:r>
              <a:rPr lang="nn-NO" dirty="0"/>
              <a:t>, i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ostvarivanje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mogućnosti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(“</a:t>
            </a:r>
            <a:r>
              <a:rPr lang="en-US" dirty="0" err="1"/>
              <a:t>poslovni</a:t>
            </a:r>
            <a:r>
              <a:rPr lang="en-US" dirty="0"/>
              <a:t> argument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Istražićemo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oba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pristupa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840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/>
              <a:t>Pristupačnost</a:t>
            </a:r>
            <a:r>
              <a:rPr lang="en-US" b="1" dirty="0"/>
              <a:t> </a:t>
            </a:r>
            <a:r>
              <a:rPr lang="en-US" b="1" dirty="0" err="1"/>
              <a:t>nije</a:t>
            </a:r>
            <a:r>
              <a:rPr lang="en-US" b="1" dirty="0"/>
              <a:t> </a:t>
            </a:r>
            <a:r>
              <a:rPr lang="en-US" b="1" dirty="0" err="1"/>
              <a:t>samo</a:t>
            </a:r>
            <a:r>
              <a:rPr lang="en-US" b="1" dirty="0"/>
              <a:t> </a:t>
            </a:r>
            <a:r>
              <a:rPr lang="en-US" b="1" dirty="0" err="1"/>
              <a:t>tehničko</a:t>
            </a:r>
            <a:r>
              <a:rPr lang="en-US" b="1" dirty="0"/>
              <a:t> </a:t>
            </a:r>
            <a:r>
              <a:rPr lang="en-US" b="1" dirty="0" err="1"/>
              <a:t>pitanje</a:t>
            </a:r>
            <a:r>
              <a:rPr lang="en-US" b="1" dirty="0"/>
              <a:t> – </a:t>
            </a:r>
            <a:r>
              <a:rPr lang="en-US" b="1" dirty="0" err="1"/>
              <a:t>ona</a:t>
            </a:r>
            <a:r>
              <a:rPr lang="en-US" b="1" dirty="0"/>
              <a:t> je </a:t>
            </a:r>
            <a:r>
              <a:rPr lang="en-US" b="1" dirty="0" err="1"/>
              <a:t>pitanje</a:t>
            </a:r>
            <a:r>
              <a:rPr lang="en-US" b="1" dirty="0"/>
              <a:t> </a:t>
            </a:r>
            <a:r>
              <a:rPr lang="en-US" b="1" dirty="0" err="1"/>
              <a:t>ljudskih</a:t>
            </a:r>
            <a:r>
              <a:rPr lang="en-US" b="1" dirty="0"/>
              <a:t> </a:t>
            </a:r>
            <a:r>
              <a:rPr lang="en-US" b="1" dirty="0" err="1"/>
              <a:t>prava</a:t>
            </a:r>
            <a:r>
              <a:rPr lang="en-US" b="1" dirty="0"/>
              <a:t>.</a:t>
            </a: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Ako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prepreka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nekoga</a:t>
            </a:r>
            <a:r>
              <a:rPr lang="en-US" dirty="0"/>
              <a:t> </a:t>
            </a:r>
            <a:r>
              <a:rPr lang="en-US" dirty="0" err="1"/>
              <a:t>sprečava</a:t>
            </a:r>
            <a:r>
              <a:rPr lang="en-US" dirty="0"/>
              <a:t> da </a:t>
            </a:r>
            <a:r>
              <a:rPr lang="en-US" dirty="0" err="1"/>
              <a:t>uđe</a:t>
            </a:r>
            <a:r>
              <a:rPr lang="en-US" dirty="0"/>
              <a:t> u </a:t>
            </a:r>
            <a:r>
              <a:rPr lang="en-US" dirty="0" err="1"/>
              <a:t>objekat</a:t>
            </a:r>
            <a:r>
              <a:rPr lang="en-US" dirty="0"/>
              <a:t>, </a:t>
            </a:r>
            <a:r>
              <a:rPr lang="en-US" dirty="0" err="1"/>
              <a:t>učestvuje</a:t>
            </a:r>
            <a:r>
              <a:rPr lang="en-US" dirty="0"/>
              <a:t> u </a:t>
            </a:r>
            <a:r>
              <a:rPr lang="en-US" dirty="0" err="1"/>
              <a:t>turi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uslugu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svog</a:t>
            </a:r>
            <a:r>
              <a:rPr lang="en-US" dirty="0"/>
              <a:t> </a:t>
            </a:r>
            <a:r>
              <a:rPr lang="en-US" dirty="0" err="1"/>
              <a:t>invaliditeta</a:t>
            </a:r>
            <a:r>
              <a:rPr lang="en-US" dirty="0"/>
              <a:t>, </a:t>
            </a:r>
            <a:r>
              <a:rPr lang="en-US" b="1" dirty="0"/>
              <a:t>to </a:t>
            </a:r>
            <a:r>
              <a:rPr lang="en-US" b="1" dirty="0" err="1"/>
              <a:t>nije</a:t>
            </a:r>
            <a:r>
              <a:rPr lang="en-US" b="1" dirty="0"/>
              <a:t> </a:t>
            </a:r>
            <a:r>
              <a:rPr lang="en-US" b="1" dirty="0" err="1"/>
              <a:t>samo</a:t>
            </a:r>
            <a:r>
              <a:rPr lang="en-US" b="1" dirty="0"/>
              <a:t> </a:t>
            </a:r>
            <a:r>
              <a:rPr lang="en-US" b="1" dirty="0" err="1"/>
              <a:t>neprijatnost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je </a:t>
            </a:r>
            <a:r>
              <a:rPr lang="en-GB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isključenost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dirty="0"/>
              <a:t>A </a:t>
            </a:r>
            <a:r>
              <a:rPr lang="en-US" dirty="0" err="1"/>
              <a:t>isključenost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stvarne</a:t>
            </a:r>
            <a:r>
              <a:rPr lang="en-US" dirty="0"/>
              <a:t> </a:t>
            </a:r>
            <a:r>
              <a:rPr lang="en-US" dirty="0" err="1"/>
              <a:t>posledice</a:t>
            </a:r>
            <a:r>
              <a:rPr lang="en-US" dirty="0"/>
              <a:t> po </a:t>
            </a:r>
            <a:r>
              <a:rPr lang="en-US" dirty="0" err="1"/>
              <a:t>nezavisnost</a:t>
            </a:r>
            <a:r>
              <a:rPr lang="en-US" dirty="0"/>
              <a:t>, </a:t>
            </a:r>
            <a:r>
              <a:rPr lang="en-US" dirty="0" err="1"/>
              <a:t>samopouzdanje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života</a:t>
            </a:r>
            <a:r>
              <a:rPr lang="en-US" dirty="0"/>
              <a:t> </a:t>
            </a:r>
            <a:r>
              <a:rPr lang="en-US" dirty="0" err="1"/>
              <a:t>osobe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Član 30 Konvencije o pravima osoba sa invaliditetom posebno potvrđuje pravo osoba sa invaliditetom da uživaju u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i="1" dirty="0" err="1"/>
              <a:t>kulturnom</a:t>
            </a:r>
            <a:r>
              <a:rPr lang="en-US" i="1" dirty="0"/>
              <a:t> </a:t>
            </a:r>
            <a:r>
              <a:rPr lang="en-US" i="1" dirty="0" err="1"/>
              <a:t>životu</a:t>
            </a:r>
            <a:r>
              <a:rPr lang="en-US" i="1" dirty="0"/>
              <a:t>, </a:t>
            </a:r>
            <a:r>
              <a:rPr lang="en-US" i="1" dirty="0" err="1"/>
              <a:t>rekreaciji</a:t>
            </a:r>
            <a:r>
              <a:rPr lang="en-US" i="1" dirty="0"/>
              <a:t>, </a:t>
            </a:r>
            <a:r>
              <a:rPr lang="en-US" i="1" dirty="0" err="1"/>
              <a:t>slobodnom</a:t>
            </a:r>
            <a:r>
              <a:rPr lang="en-US" i="1" dirty="0"/>
              <a:t> </a:t>
            </a:r>
            <a:r>
              <a:rPr lang="en-US" i="1" dirty="0" err="1"/>
              <a:t>vremenu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turizmu</a:t>
            </a:r>
            <a:r>
              <a:rPr lang="en-US" i="1" dirty="0"/>
              <a:t> </a:t>
            </a:r>
            <a:r>
              <a:rPr lang="en-US" dirty="0" err="1"/>
              <a:t>jednako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To </a:t>
            </a:r>
            <a:r>
              <a:rPr lang="en-US" dirty="0" err="1"/>
              <a:t>znači</a:t>
            </a:r>
            <a:r>
              <a:rPr lang="en-US" dirty="0"/>
              <a:t> da se od </a:t>
            </a:r>
            <a:r>
              <a:rPr lang="en-US" dirty="0" err="1"/>
              <a:t>vlada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institucija</a:t>
            </a:r>
            <a:r>
              <a:rPr lang="en-US" dirty="0"/>
              <a:t> </a:t>
            </a:r>
            <a:r>
              <a:rPr lang="en-US" dirty="0" err="1"/>
              <a:t>očekuje</a:t>
            </a:r>
            <a:r>
              <a:rPr lang="en-US" dirty="0"/>
              <a:t> da </a:t>
            </a:r>
            <a:r>
              <a:rPr lang="en-US" dirty="0" err="1"/>
              <a:t>uklanjaju</a:t>
            </a:r>
            <a:r>
              <a:rPr lang="en-US" dirty="0"/>
              <a:t> </a:t>
            </a:r>
            <a:r>
              <a:rPr lang="en-US" dirty="0" err="1"/>
              <a:t>prepreke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preduzimaju</a:t>
            </a:r>
            <a:r>
              <a:rPr lang="en-US" dirty="0"/>
              <a:t> mere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poseta</a:t>
            </a:r>
            <a:r>
              <a:rPr lang="en-US" dirty="0"/>
              <a:t> </a:t>
            </a:r>
            <a:r>
              <a:rPr lang="en-US" dirty="0" err="1"/>
              <a:t>lokalitetu</a:t>
            </a:r>
            <a:r>
              <a:rPr lang="en-US" dirty="0"/>
              <a:t> </a:t>
            </a:r>
            <a:r>
              <a:rPr lang="en-US" dirty="0" err="1"/>
              <a:t>kulturnog</a:t>
            </a:r>
            <a:r>
              <a:rPr lang="en-US" dirty="0"/>
              <a:t> </a:t>
            </a:r>
            <a:r>
              <a:rPr lang="en-US" dirty="0" err="1"/>
              <a:t>nasleđa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učešće</a:t>
            </a:r>
            <a:r>
              <a:rPr lang="en-US" dirty="0"/>
              <a:t> u </a:t>
            </a:r>
            <a:r>
              <a:rPr lang="en-US" dirty="0" err="1"/>
              <a:t>turističkim</a:t>
            </a:r>
            <a:r>
              <a:rPr lang="en-US" dirty="0"/>
              <a:t> </a:t>
            </a:r>
            <a:r>
              <a:rPr lang="en-US" dirty="0" err="1"/>
              <a:t>aktivnostima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uobičajena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za </a:t>
            </a:r>
            <a:r>
              <a:rPr lang="en-US" dirty="0" err="1"/>
              <a:t>osobe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invaliditetom</a:t>
            </a:r>
            <a:r>
              <a:rPr lang="en-US" dirty="0"/>
              <a:t>, a ne </a:t>
            </a:r>
            <a:r>
              <a:rPr lang="en-US" dirty="0" err="1"/>
              <a:t>retka</a:t>
            </a:r>
            <a:r>
              <a:rPr lang="en-US" dirty="0"/>
              <a:t> </a:t>
            </a:r>
            <a:r>
              <a:rPr lang="en-US" dirty="0" err="1"/>
              <a:t>privilegija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Važna</a:t>
            </a:r>
            <a:r>
              <a:rPr lang="en-US" dirty="0"/>
              <a:t> </a:t>
            </a:r>
            <a:r>
              <a:rPr lang="en-US" dirty="0" err="1"/>
              <a:t>poruka</a:t>
            </a:r>
            <a:r>
              <a:rPr lang="en-US" dirty="0"/>
              <a:t> za </a:t>
            </a:r>
            <a:r>
              <a:rPr lang="en-US" dirty="0" err="1"/>
              <a:t>trenere</a:t>
            </a:r>
            <a:r>
              <a:rPr lang="en-US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Pristupačnost</a:t>
            </a:r>
            <a:r>
              <a:rPr lang="en-US" dirty="0"/>
              <a:t> </a:t>
            </a:r>
            <a:r>
              <a:rPr lang="en-US" b="1" dirty="0" err="1"/>
              <a:t>nije</a:t>
            </a:r>
            <a:r>
              <a:rPr lang="en-US" b="1" dirty="0"/>
              <a:t> </a:t>
            </a:r>
            <a:r>
              <a:rPr lang="en-US" b="1" dirty="0" err="1"/>
              <a:t>dobročinstvo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Ona je </a:t>
            </a:r>
            <a:r>
              <a:rPr lang="pl-PL" b="1" dirty="0"/>
              <a:t>zakonska i moralna obaveza</a:t>
            </a:r>
            <a:r>
              <a:rPr lang="en-US" b="1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Prepreke</a:t>
            </a:r>
            <a:r>
              <a:rPr lang="en-US" dirty="0"/>
              <a:t> </a:t>
            </a:r>
            <a:r>
              <a:rPr lang="en-US" dirty="0" err="1"/>
              <a:t>stvaraju</a:t>
            </a:r>
            <a:r>
              <a:rPr lang="en-US" dirty="0"/>
              <a:t> </a:t>
            </a:r>
            <a:r>
              <a:rPr lang="en-US" b="1" dirty="0" err="1"/>
              <a:t>isključenost</a:t>
            </a:r>
            <a:r>
              <a:rPr lang="en-US" b="1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Uklanjanje</a:t>
            </a:r>
            <a:r>
              <a:rPr lang="en-US" dirty="0"/>
              <a:t> </a:t>
            </a:r>
            <a:r>
              <a:rPr lang="en-US" dirty="0" err="1"/>
              <a:t>prepreka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b="1" dirty="0" err="1"/>
              <a:t>učešće</a:t>
            </a:r>
            <a:r>
              <a:rPr lang="en-US" b="1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817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Pored </a:t>
            </a:r>
            <a:r>
              <a:rPr lang="en-US" dirty="0" err="1"/>
              <a:t>etičkih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pravnih</a:t>
            </a:r>
            <a:r>
              <a:rPr lang="en-US" dirty="0"/>
              <a:t> </a:t>
            </a:r>
            <a:r>
              <a:rPr lang="en-US" dirty="0" err="1"/>
              <a:t>razloga</a:t>
            </a:r>
            <a:r>
              <a:rPr lang="en-US" dirty="0"/>
              <a:t>,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snažni</a:t>
            </a:r>
            <a:r>
              <a:rPr lang="en-US" dirty="0"/>
              <a:t> </a:t>
            </a:r>
            <a:r>
              <a:rPr lang="en-US" b="1" dirty="0" err="1"/>
              <a:t>poslovni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ekonomski</a:t>
            </a:r>
            <a:r>
              <a:rPr lang="en-US" b="1" dirty="0"/>
              <a:t> </a:t>
            </a:r>
            <a:r>
              <a:rPr lang="en-US" b="1" dirty="0" err="1"/>
              <a:t>argumenti</a:t>
            </a:r>
            <a:r>
              <a:rPr lang="en-US" dirty="0"/>
              <a:t> za </a:t>
            </a:r>
            <a:r>
              <a:rPr lang="en-US" dirty="0" err="1"/>
              <a:t>pristupačnost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Neke </a:t>
            </a:r>
            <a:r>
              <a:rPr lang="en-US" dirty="0" err="1"/>
              <a:t>organizacije</a:t>
            </a:r>
            <a:r>
              <a:rPr lang="en-US" dirty="0"/>
              <a:t> se </a:t>
            </a:r>
            <a:r>
              <a:rPr lang="en-US" dirty="0" err="1"/>
              <a:t>angažuju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prepoznaju</a:t>
            </a:r>
            <a:r>
              <a:rPr lang="en-US" dirty="0"/>
              <a:t> </a:t>
            </a:r>
            <a:r>
              <a:rPr lang="en-US" dirty="0" err="1"/>
              <a:t>finansijsku</a:t>
            </a:r>
            <a:r>
              <a:rPr lang="en-US" dirty="0"/>
              <a:t> </a:t>
            </a:r>
            <a:r>
              <a:rPr lang="en-US" dirty="0" err="1"/>
              <a:t>korist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Poslovni</a:t>
            </a:r>
            <a:r>
              <a:rPr lang="en-US" dirty="0"/>
              <a:t> argument ne </a:t>
            </a:r>
            <a:r>
              <a:rPr lang="en-US" dirty="0" err="1"/>
              <a:t>zamenjuje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zasnovan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pravima</a:t>
            </a:r>
            <a:r>
              <a:rPr lang="en-US" dirty="0"/>
              <a:t> – </a:t>
            </a:r>
            <a:r>
              <a:rPr lang="en-US" b="1" dirty="0"/>
              <a:t>on ga </a:t>
            </a:r>
            <a:r>
              <a:rPr lang="en-US" b="1" dirty="0" err="1"/>
              <a:t>dodatno</a:t>
            </a:r>
            <a:r>
              <a:rPr lang="en-US" b="1" dirty="0"/>
              <a:t> </a:t>
            </a:r>
            <a:r>
              <a:rPr lang="en-US" b="1" dirty="0" err="1"/>
              <a:t>potvrđuje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Pristupačnost</a:t>
            </a:r>
            <a:r>
              <a:rPr lang="en-US" dirty="0"/>
              <a:t> je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inkluzije</a:t>
            </a:r>
            <a:r>
              <a:rPr lang="en-US" dirty="0"/>
              <a:t> koji </a:t>
            </a:r>
            <a:r>
              <a:rPr lang="en-US" dirty="0" err="1"/>
              <a:t>stvara</a:t>
            </a:r>
            <a:r>
              <a:rPr lang="en-US" dirty="0"/>
              <a:t> </a:t>
            </a:r>
            <a:r>
              <a:rPr lang="en-US" dirty="0" err="1"/>
              <a:t>dodatnu</a:t>
            </a:r>
            <a:r>
              <a:rPr lang="en-US" dirty="0"/>
              <a:t> </a:t>
            </a:r>
            <a:r>
              <a:rPr lang="en-US" dirty="0" err="1"/>
              <a:t>ekonomsku</a:t>
            </a:r>
            <a:r>
              <a:rPr lang="en-US" dirty="0"/>
              <a:t> </a:t>
            </a:r>
            <a:r>
              <a:rPr lang="en-US" dirty="0" err="1"/>
              <a:t>vrednost</a:t>
            </a:r>
            <a:r>
              <a:rPr lang="en-US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Ključne</a:t>
            </a:r>
            <a:r>
              <a:rPr lang="en-US" dirty="0"/>
              <a:t> </a:t>
            </a:r>
            <a:r>
              <a:rPr lang="en-US" dirty="0" err="1"/>
              <a:t>poruke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objasniti</a:t>
            </a:r>
            <a:r>
              <a:rPr lang="en-US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Pristupačne</a:t>
            </a:r>
            <a:r>
              <a:rPr lang="en-US" dirty="0"/>
              <a:t> </a:t>
            </a:r>
            <a:r>
              <a:rPr lang="en-US" dirty="0" err="1"/>
              <a:t>destinacije</a:t>
            </a:r>
            <a:r>
              <a:rPr lang="en-US" dirty="0"/>
              <a:t> </a:t>
            </a:r>
            <a:r>
              <a:rPr lang="en-US" dirty="0" err="1"/>
              <a:t>privlače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posetilaca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Posetioci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invaliditetom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putuju</a:t>
            </a:r>
            <a:r>
              <a:rPr lang="en-US" dirty="0"/>
              <a:t> u </a:t>
            </a:r>
            <a:r>
              <a:rPr lang="en-US" dirty="0" err="1"/>
              <a:t>pratnji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Pristupačnost</a:t>
            </a:r>
            <a:r>
              <a:rPr lang="en-US" dirty="0"/>
              <a:t> </a:t>
            </a:r>
            <a:r>
              <a:rPr lang="en-US" dirty="0" err="1"/>
              <a:t>povećava</a:t>
            </a:r>
            <a:r>
              <a:rPr lang="en-US" dirty="0"/>
              <a:t> </a:t>
            </a:r>
            <a:r>
              <a:rPr lang="en-US" dirty="0" err="1"/>
              <a:t>zadovoljstvo</a:t>
            </a:r>
            <a:r>
              <a:rPr lang="en-US" dirty="0"/>
              <a:t> </a:t>
            </a:r>
            <a:r>
              <a:rPr lang="en-US" dirty="0" err="1"/>
              <a:t>korisnika</a:t>
            </a:r>
            <a:r>
              <a:rPr lang="en-US" dirty="0"/>
              <a:t> za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posetioce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68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Ove </a:t>
            </a:r>
            <a:r>
              <a:rPr lang="en-US" dirty="0" err="1"/>
              <a:t>brojke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zastarele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konzervativno</a:t>
            </a:r>
            <a:r>
              <a:rPr lang="en-US" dirty="0"/>
              <a:t> </a:t>
            </a:r>
            <a:r>
              <a:rPr lang="en-US" dirty="0" err="1"/>
              <a:t>procenjene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zaključci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dalje</a:t>
            </a:r>
            <a:r>
              <a:rPr lang="en-US" dirty="0"/>
              <a:t> </a:t>
            </a:r>
            <a:r>
              <a:rPr lang="en-US" dirty="0" err="1"/>
              <a:t>aktuelni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 err="1"/>
              <a:t>Lojalnost</a:t>
            </a:r>
            <a:r>
              <a:rPr lang="en-US" b="1" dirty="0"/>
              <a:t> je </a:t>
            </a:r>
            <a:r>
              <a:rPr lang="en-US" b="1" dirty="0" err="1"/>
              <a:t>važna</a:t>
            </a:r>
            <a:r>
              <a:rPr lang="en-US" b="1" dirty="0"/>
              <a:t>.</a:t>
            </a:r>
            <a:r>
              <a:rPr lang="en-US" dirty="0"/>
              <a:t> Ako </a:t>
            </a:r>
            <a:r>
              <a:rPr lang="en-US" dirty="0" err="1"/>
              <a:t>posetioci</a:t>
            </a:r>
            <a:r>
              <a:rPr lang="en-US" dirty="0"/>
              <a:t> </a:t>
            </a:r>
            <a:r>
              <a:rPr lang="en-US" dirty="0" err="1"/>
              <a:t>pronađu</a:t>
            </a:r>
            <a:r>
              <a:rPr lang="en-US" dirty="0"/>
              <a:t> mesto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kojem</a:t>
            </a:r>
            <a:r>
              <a:rPr lang="en-US" dirty="0"/>
              <a:t> se </a:t>
            </a:r>
            <a:r>
              <a:rPr lang="en-US" dirty="0" err="1"/>
              <a:t>osećaju</a:t>
            </a:r>
            <a:r>
              <a:rPr lang="en-US" dirty="0"/>
              <a:t> </a:t>
            </a:r>
            <a:r>
              <a:rPr lang="en-US" dirty="0" err="1"/>
              <a:t>dobrodošlo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gde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dobro </a:t>
            </a:r>
            <a:r>
              <a:rPr lang="en-US" dirty="0" err="1"/>
              <a:t>tretirani</a:t>
            </a:r>
            <a:r>
              <a:rPr lang="en-US" dirty="0"/>
              <a:t>, oni: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se </a:t>
            </a:r>
            <a:r>
              <a:rPr lang="en-US" dirty="0" err="1"/>
              <a:t>vraćaju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preporučuju</a:t>
            </a:r>
            <a:r>
              <a:rPr lang="en-US" dirty="0"/>
              <a:t> ga </a:t>
            </a:r>
            <a:r>
              <a:rPr lang="en-US" dirty="0" err="1"/>
              <a:t>drugima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dele </a:t>
            </a:r>
            <a:r>
              <a:rPr lang="en-US" dirty="0" err="1"/>
              <a:t>svoja</a:t>
            </a:r>
            <a:r>
              <a:rPr lang="en-US" dirty="0"/>
              <a:t> </a:t>
            </a:r>
            <a:r>
              <a:rPr lang="en-US" dirty="0" err="1"/>
              <a:t>iskustva</a:t>
            </a:r>
            <a:r>
              <a:rPr lang="en-US" dirty="0"/>
              <a:t> 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zajednica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Putovanje</a:t>
            </a:r>
            <a:r>
              <a:rPr lang="en-US" dirty="0"/>
              <a:t> van </a:t>
            </a:r>
            <a:r>
              <a:rPr lang="en-US" dirty="0" err="1"/>
              <a:t>sezone</a:t>
            </a:r>
            <a:r>
              <a:rPr lang="en-US" dirty="0"/>
              <a:t> je </a:t>
            </a:r>
            <a:r>
              <a:rPr lang="en-US" dirty="0" err="1"/>
              <a:t>važno</a:t>
            </a:r>
            <a:r>
              <a:rPr lang="en-US" b="1" dirty="0"/>
              <a:t>. </a:t>
            </a:r>
            <a:r>
              <a:rPr lang="it-IT" dirty="0"/>
              <a:t>Stariji posetioci i osobe sa invaliditetom često preferiraju</a:t>
            </a:r>
            <a:r>
              <a:rPr lang="en-US" dirty="0"/>
              <a:t>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gužve</a:t>
            </a:r>
            <a:endParaRPr lang="en-US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 err="1"/>
              <a:t>sporiji</a:t>
            </a:r>
            <a:r>
              <a:rPr lang="en-US" dirty="0"/>
              <a:t> tempo </a:t>
            </a:r>
            <a:r>
              <a:rPr lang="en-US" dirty="0" err="1"/>
              <a:t>putovanja</a:t>
            </a:r>
            <a:endParaRPr lang="en-US" dirty="0"/>
          </a:p>
          <a:p>
            <a:r>
              <a:rPr lang="en-US" dirty="0"/>
              <a:t>To </a:t>
            </a:r>
            <a:r>
              <a:rPr lang="en-US" dirty="0" err="1"/>
              <a:t>pomaže</a:t>
            </a:r>
            <a:r>
              <a:rPr lang="en-US" dirty="0"/>
              <a:t> </a:t>
            </a:r>
            <a:r>
              <a:rPr lang="en-US" dirty="0" err="1"/>
              <a:t>destinacijama</a:t>
            </a:r>
            <a:r>
              <a:rPr lang="en-US" dirty="0"/>
              <a:t> da: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ravnomernije</a:t>
            </a:r>
            <a:r>
              <a:rPr lang="en-US" dirty="0"/>
              <a:t> </a:t>
            </a:r>
            <a:r>
              <a:rPr lang="en-US" dirty="0" err="1"/>
              <a:t>rasporede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posetilaca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efikasnije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raspoložive</a:t>
            </a:r>
            <a:r>
              <a:rPr lang="en-US" dirty="0"/>
              <a:t> </a:t>
            </a:r>
            <a:r>
              <a:rPr lang="en-US" dirty="0" err="1"/>
              <a:t>kapacitete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688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b="1" spc="-50" baseline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59621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68553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1970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4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bg2">
                  <a:lumMod val="50000"/>
                </a:schemeClr>
              </a:buClr>
              <a:defRPr/>
            </a:lvl2pPr>
            <a:lvl3pPr>
              <a:buClr>
                <a:schemeClr val="bg2">
                  <a:lumMod val="50000"/>
                </a:schemeClr>
              </a:buClr>
              <a:defRPr/>
            </a:lvl3pPr>
            <a:lvl4pPr>
              <a:buClr>
                <a:schemeClr val="bg2">
                  <a:lumMod val="50000"/>
                </a:schemeClr>
              </a:buClr>
              <a:defRPr/>
            </a:lvl4pPr>
            <a:lvl5pPr>
              <a:buClr>
                <a:schemeClr val="bg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4058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4390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4629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518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2113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81611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41954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19489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78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1" kern="1200" spc="-50" baseline="0">
          <a:solidFill>
            <a:schemeClr val="bg2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8E741-A8E5-C5EC-6B89-46D5A683A0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Program obuke za trenere za pristupačni kulturni turizam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0499FB-FEAB-F9CE-8A8A-C5F422BCA9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/>
              <a:t>ProjeKAT</a:t>
            </a:r>
            <a:r>
              <a:rPr lang="en-GB" dirty="0"/>
              <a:t>: TACT - </a:t>
            </a:r>
            <a:r>
              <a:rPr lang="pl-PL" dirty="0"/>
              <a:t>OBUKA ZA PRISTUPAČNI KULTURNI TURIZAM</a:t>
            </a:r>
          </a:p>
          <a:p>
            <a:endParaRPr lang="en-US" dirty="0"/>
          </a:p>
        </p:txBody>
      </p:sp>
      <p:pic>
        <p:nvPicPr>
          <p:cNvPr id="4" name="Graphic 1">
            <a:extLst>
              <a:ext uri="{FF2B5EF4-FFF2-40B4-BE49-F238E27FC236}">
                <a16:creationId xmlns:a16="http://schemas.microsoft.com/office/drawing/2014/main" id="{6AA1B8C2-5FBC-751C-EF4F-9DBC7A5221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9565" y="5417058"/>
            <a:ext cx="2238375" cy="681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8BBA73-3D40-86E6-91D4-6AAA40A4B115}"/>
              </a:ext>
            </a:extLst>
          </p:cNvPr>
          <p:cNvSpPr txBox="1"/>
          <p:nvPr/>
        </p:nvSpPr>
        <p:spPr>
          <a:xfrm>
            <a:off x="3729318" y="5452717"/>
            <a:ext cx="8130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Finansirano</a:t>
            </a:r>
            <a:r>
              <a:rPr lang="en-US" sz="1200" dirty="0"/>
              <a:t> od </a:t>
            </a:r>
            <a:r>
              <a:rPr lang="en-US" sz="1200" dirty="0" err="1"/>
              <a:t>strane</a:t>
            </a:r>
            <a:r>
              <a:rPr lang="en-US" sz="1200" dirty="0"/>
              <a:t> </a:t>
            </a:r>
            <a:r>
              <a:rPr lang="en-US" sz="1200" dirty="0" err="1"/>
              <a:t>Evropske</a:t>
            </a:r>
            <a:r>
              <a:rPr lang="en-US" sz="1200" dirty="0"/>
              <a:t> </a:t>
            </a:r>
            <a:r>
              <a:rPr lang="en-US" sz="1200" dirty="0" err="1"/>
              <a:t>unije</a:t>
            </a:r>
            <a:r>
              <a:rPr lang="en-US" sz="1200" dirty="0"/>
              <a:t>. </a:t>
            </a:r>
            <a:r>
              <a:rPr lang="en-US" sz="1200" dirty="0" err="1"/>
              <a:t>Ipak</a:t>
            </a:r>
            <a:r>
              <a:rPr lang="en-US" sz="1200" dirty="0"/>
              <a:t>, </a:t>
            </a:r>
            <a:r>
              <a:rPr lang="en-US" sz="1200" dirty="0" err="1"/>
              <a:t>izneti</a:t>
            </a:r>
            <a:r>
              <a:rPr lang="en-US" sz="1200" dirty="0"/>
              <a:t> </a:t>
            </a:r>
            <a:r>
              <a:rPr lang="en-US" sz="1200" dirty="0" err="1"/>
              <a:t>stavovi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mišljenja</a:t>
            </a:r>
            <a:r>
              <a:rPr lang="en-US" sz="1200" dirty="0"/>
              <a:t> </a:t>
            </a:r>
            <a:r>
              <a:rPr lang="en-US" sz="1200" dirty="0" err="1"/>
              <a:t>predstavljaju</a:t>
            </a:r>
            <a:r>
              <a:rPr lang="en-US" sz="1200" dirty="0"/>
              <a:t> </a:t>
            </a:r>
            <a:r>
              <a:rPr lang="en-US" sz="1200" dirty="0" err="1"/>
              <a:t>isključivo</a:t>
            </a:r>
            <a:r>
              <a:rPr lang="en-US" sz="1200" dirty="0"/>
              <a:t> </a:t>
            </a:r>
            <a:r>
              <a:rPr lang="en-US" sz="1200" dirty="0" err="1"/>
              <a:t>stavove</a:t>
            </a:r>
            <a:r>
              <a:rPr lang="en-US" sz="1200" dirty="0"/>
              <a:t> </a:t>
            </a:r>
            <a:r>
              <a:rPr lang="en-US" sz="1200" dirty="0" err="1"/>
              <a:t>autora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ne </a:t>
            </a:r>
            <a:r>
              <a:rPr lang="en-US" sz="1200" dirty="0" err="1"/>
              <a:t>odražavaju</a:t>
            </a:r>
            <a:r>
              <a:rPr lang="en-US" sz="1200" dirty="0"/>
              <a:t> </a:t>
            </a:r>
            <a:r>
              <a:rPr lang="en-US" sz="1200" dirty="0" err="1"/>
              <a:t>nužno</a:t>
            </a:r>
            <a:r>
              <a:rPr lang="en-US" sz="1200" dirty="0"/>
              <a:t> </a:t>
            </a:r>
            <a:r>
              <a:rPr lang="en-US" sz="1200" dirty="0" err="1"/>
              <a:t>stavove</a:t>
            </a:r>
            <a:r>
              <a:rPr lang="en-US" sz="1200" dirty="0"/>
              <a:t> </a:t>
            </a:r>
            <a:r>
              <a:rPr lang="en-US" sz="1200" dirty="0" err="1"/>
              <a:t>Evropske</a:t>
            </a:r>
            <a:r>
              <a:rPr lang="en-US" sz="1200" dirty="0"/>
              <a:t> </a:t>
            </a:r>
            <a:r>
              <a:rPr lang="en-US" sz="1200" dirty="0" err="1"/>
              <a:t>unije</a:t>
            </a:r>
            <a:r>
              <a:rPr lang="en-US" sz="1200" dirty="0"/>
              <a:t> </a:t>
            </a:r>
            <a:r>
              <a:rPr lang="en-US" sz="1200" dirty="0" err="1"/>
              <a:t>ili</a:t>
            </a:r>
            <a:r>
              <a:rPr lang="en-US" sz="1200" dirty="0"/>
              <a:t> </a:t>
            </a:r>
            <a:r>
              <a:rPr lang="en-US" sz="1200" dirty="0" err="1"/>
              <a:t>Fondacije</a:t>
            </a:r>
            <a:r>
              <a:rPr lang="en-US" sz="1200" dirty="0"/>
              <a:t> Tempus. Ni </a:t>
            </a:r>
            <a:r>
              <a:rPr lang="en-US" sz="1200" dirty="0" err="1"/>
              <a:t>Evropska</a:t>
            </a:r>
            <a:r>
              <a:rPr lang="en-US" sz="1200" dirty="0"/>
              <a:t> </a:t>
            </a:r>
            <a:r>
              <a:rPr lang="en-US" sz="1200" dirty="0" err="1"/>
              <a:t>unija</a:t>
            </a:r>
            <a:r>
              <a:rPr lang="en-US" sz="1200" dirty="0"/>
              <a:t> </a:t>
            </a:r>
            <a:r>
              <a:rPr lang="en-US" sz="1200" dirty="0" err="1"/>
              <a:t>ni</a:t>
            </a:r>
            <a:r>
              <a:rPr lang="en-US" sz="1200" dirty="0"/>
              <a:t> </a:t>
            </a:r>
            <a:r>
              <a:rPr lang="en-US" sz="1200" dirty="0" err="1"/>
              <a:t>Fondacija</a:t>
            </a:r>
            <a:r>
              <a:rPr lang="en-US" sz="1200" dirty="0"/>
              <a:t> Tempus ne </a:t>
            </a:r>
            <a:r>
              <a:rPr lang="en-US" sz="1200" dirty="0" err="1"/>
              <a:t>mogu</a:t>
            </a:r>
            <a:r>
              <a:rPr lang="en-US" sz="1200" dirty="0"/>
              <a:t> se </a:t>
            </a:r>
            <a:r>
              <a:rPr lang="en-US" sz="1200" dirty="0" err="1"/>
              <a:t>smatrati</a:t>
            </a:r>
            <a:r>
              <a:rPr lang="en-US" sz="1200" dirty="0"/>
              <a:t> </a:t>
            </a:r>
            <a:r>
              <a:rPr lang="en-US" sz="1200" dirty="0" err="1"/>
              <a:t>odgovornim</a:t>
            </a:r>
            <a:r>
              <a:rPr lang="en-US" sz="1200" dirty="0"/>
              <a:t> za </a:t>
            </a:r>
            <a:r>
              <a:rPr lang="en-US" sz="1200" dirty="0" err="1"/>
              <a:t>njihov</a:t>
            </a:r>
            <a:r>
              <a:rPr lang="en-US" sz="1200" dirty="0"/>
              <a:t> </a:t>
            </a:r>
            <a:r>
              <a:rPr lang="en-US" sz="1200" dirty="0" err="1"/>
              <a:t>sadržaj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1740461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B544D-EFF9-0FB7-753F-211398136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Tržište</a:t>
            </a:r>
            <a:r>
              <a:rPr lang="en-US" dirty="0"/>
              <a:t> </a:t>
            </a:r>
            <a:r>
              <a:rPr lang="en-US" dirty="0" err="1"/>
              <a:t>pristupačnog</a:t>
            </a:r>
            <a:r>
              <a:rPr lang="en-US" dirty="0"/>
              <a:t> </a:t>
            </a:r>
            <a:r>
              <a:rPr lang="en-US" dirty="0" err="1"/>
              <a:t>turizma</a:t>
            </a:r>
            <a:r>
              <a:rPr lang="en-US" dirty="0"/>
              <a:t> u EU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E1BEBFDD-EB32-9C9A-3573-2C3A7614B1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2819020"/>
              </p:ext>
            </p:extLst>
          </p:nvPr>
        </p:nvGraphicFramePr>
        <p:xfrm>
          <a:off x="1097279" y="2028092"/>
          <a:ext cx="10058399" cy="4114800"/>
        </p:xfrm>
        <a:graphic>
          <a:graphicData uri="http://schemas.openxmlformats.org/drawingml/2006/table">
            <a:tbl>
              <a:tblPr firstRow="1" firstCol="1" bandRow="1"/>
              <a:tblGrid>
                <a:gridCol w="3352049">
                  <a:extLst>
                    <a:ext uri="{9D8B030D-6E8A-4147-A177-3AD203B41FA5}">
                      <a16:colId xmlns:a16="http://schemas.microsoft.com/office/drawing/2014/main" val="3508888208"/>
                    </a:ext>
                  </a:extLst>
                </a:gridCol>
                <a:gridCol w="3353175">
                  <a:extLst>
                    <a:ext uri="{9D8B030D-6E8A-4147-A177-3AD203B41FA5}">
                      <a16:colId xmlns:a16="http://schemas.microsoft.com/office/drawing/2014/main" val="1454790433"/>
                    </a:ext>
                  </a:extLst>
                </a:gridCol>
                <a:gridCol w="3353175">
                  <a:extLst>
                    <a:ext uri="{9D8B030D-6E8A-4147-A177-3AD203B41FA5}">
                      <a16:colId xmlns:a16="http://schemas.microsoft.com/office/drawing/2014/main" val="79984289"/>
                    </a:ext>
                  </a:extLst>
                </a:gridCol>
              </a:tblGrid>
              <a:tr h="20251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Više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od 150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miliona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ljudi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Evropi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ima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potrebe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vezi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pristupačnošću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Prosečna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godišnja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potrošnja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turizam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iznosi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više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od 80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milijardi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evra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Lojalni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korisnici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koji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često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putuju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van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glavne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turističke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sezone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češće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biraju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odmor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svojoj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zemlji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618560"/>
                  </a:ext>
                </a:extLst>
              </a:tr>
              <a:tr h="20896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Rastući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broj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starijih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osoba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— do 2025.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godine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činiće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35%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ukupnog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stanovništva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Evropske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unije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(UNWTO)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Oko 800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miliona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putovanja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godišnje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unutar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Evropske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unije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ostvaruju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koje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imaju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invaliditetom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Oni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utiču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odluke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 tome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gde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će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porodica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ili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grupa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provesti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odmor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ili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gde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će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održati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poslovni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sastanak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59123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C566F11-2F98-AD2C-2D22-2AFA83FE2A97}"/>
              </a:ext>
            </a:extLst>
          </p:cNvPr>
          <p:cNvSpPr txBox="1"/>
          <p:nvPr/>
        </p:nvSpPr>
        <p:spPr>
          <a:xfrm>
            <a:off x="1097279" y="6433624"/>
            <a:ext cx="10058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Izvor: European Commission (2014), Economic Impact and Travel Patterns of Accessible Travel in Europe – Final Report</a:t>
            </a:r>
          </a:p>
        </p:txBody>
      </p:sp>
    </p:spTree>
    <p:extLst>
      <p:ext uri="{BB962C8B-B14F-4D97-AF65-F5344CB8AC3E}">
        <p14:creationId xmlns:p14="http://schemas.microsoft.com/office/powerpoint/2010/main" val="92530815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FC17A-77E3-55B7-262C-0B807A746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Ključni</a:t>
            </a:r>
            <a:r>
              <a:rPr lang="en-US" dirty="0"/>
              <a:t> </a:t>
            </a:r>
            <a:r>
              <a:rPr lang="en-US" dirty="0" err="1"/>
              <a:t>principi</a:t>
            </a:r>
            <a:r>
              <a:rPr lang="en-US" dirty="0"/>
              <a:t> </a:t>
            </a:r>
            <a:r>
              <a:rPr lang="en-US" dirty="0" err="1"/>
              <a:t>pristupačnog</a:t>
            </a:r>
            <a:r>
              <a:rPr lang="en-US" dirty="0"/>
              <a:t> </a:t>
            </a:r>
            <a:r>
              <a:rPr lang="en-US" dirty="0" err="1"/>
              <a:t>turizma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852D9-199B-2E16-F2E7-FF15F747A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b="1" dirty="0" err="1">
                <a:solidFill>
                  <a:schemeClr val="bg2">
                    <a:lumMod val="50000"/>
                  </a:schemeClr>
                </a:solidFill>
              </a:rPr>
              <a:t>Univerzalni</a:t>
            </a:r>
            <a:r>
              <a:rPr lang="en-GB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GB" sz="2400" b="1" dirty="0" err="1">
                <a:solidFill>
                  <a:schemeClr val="bg2">
                    <a:lumMod val="50000"/>
                  </a:schemeClr>
                </a:solidFill>
              </a:rPr>
              <a:t>dizajn</a:t>
            </a:r>
            <a:r>
              <a:rPr lang="en-GB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dirty="0" err="1"/>
              <a:t>podrazumeva</a:t>
            </a:r>
            <a:r>
              <a:rPr lang="en-US" sz="2400" dirty="0"/>
              <a:t> </a:t>
            </a:r>
            <a:r>
              <a:rPr lang="en-US" sz="2400" dirty="0" err="1"/>
              <a:t>osmišljavanje</a:t>
            </a:r>
            <a:r>
              <a:rPr lang="en-US" sz="2400" dirty="0"/>
              <a:t> </a:t>
            </a:r>
            <a:r>
              <a:rPr lang="en-US" sz="2400" dirty="0" err="1"/>
              <a:t>prostora</a:t>
            </a:r>
            <a:r>
              <a:rPr lang="en-US" sz="2400" dirty="0"/>
              <a:t>, </a:t>
            </a:r>
            <a:r>
              <a:rPr lang="en-US" sz="2400" dirty="0" err="1"/>
              <a:t>objekata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usluga</a:t>
            </a:r>
            <a:r>
              <a:rPr lang="en-GB" sz="2400" dirty="0"/>
              <a:t> </a:t>
            </a:r>
            <a:r>
              <a:rPr lang="en-US" sz="2400" b="1" dirty="0" err="1"/>
              <a:t>tako</a:t>
            </a:r>
            <a:r>
              <a:rPr lang="en-US" sz="2400" b="1" dirty="0"/>
              <a:t> da </a:t>
            </a:r>
            <a:r>
              <a:rPr lang="en-US" sz="2400" b="1" dirty="0" err="1"/>
              <a:t>budu</a:t>
            </a:r>
            <a:r>
              <a:rPr lang="en-US" sz="2400" b="1" dirty="0"/>
              <a:t> </a:t>
            </a:r>
            <a:r>
              <a:rPr lang="en-US" sz="2400" b="1" dirty="0" err="1"/>
              <a:t>upotrebljivi</a:t>
            </a:r>
            <a:r>
              <a:rPr lang="en-US" sz="2400" b="1" dirty="0"/>
              <a:t> za </a:t>
            </a:r>
            <a:r>
              <a:rPr lang="en-US" sz="2400" b="1" dirty="0" err="1"/>
              <a:t>sve</a:t>
            </a:r>
            <a:r>
              <a:rPr lang="en-US" sz="2400" b="1" dirty="0"/>
              <a:t> </a:t>
            </a:r>
            <a:r>
              <a:rPr lang="en-US" sz="2400" b="1" dirty="0" err="1"/>
              <a:t>ljude</a:t>
            </a:r>
            <a:r>
              <a:rPr lang="en-US" sz="2400" b="1" dirty="0"/>
              <a:t>, u </a:t>
            </a:r>
            <a:r>
              <a:rPr lang="en-US" sz="2400" b="1" dirty="0" err="1"/>
              <a:t>najvećoj</a:t>
            </a:r>
            <a:r>
              <a:rPr lang="en-US" sz="2400" b="1" dirty="0"/>
              <a:t> </a:t>
            </a:r>
            <a:r>
              <a:rPr lang="en-US" sz="2400" b="1" dirty="0" err="1"/>
              <a:t>mogućoj</a:t>
            </a:r>
            <a:r>
              <a:rPr lang="en-US" sz="2400" b="1" dirty="0"/>
              <a:t> meri, bez </a:t>
            </a:r>
            <a:r>
              <a:rPr lang="en-US" sz="2400" b="1" dirty="0" err="1"/>
              <a:t>potrebe</a:t>
            </a:r>
            <a:r>
              <a:rPr lang="en-US" sz="2400" b="1" dirty="0"/>
              <a:t> za </a:t>
            </a:r>
            <a:r>
              <a:rPr lang="en-US" sz="2400" b="1" dirty="0" err="1"/>
              <a:t>prilagođavanjem</a:t>
            </a:r>
            <a:r>
              <a:rPr lang="en-GB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posebnim</a:t>
            </a:r>
            <a:r>
              <a:rPr lang="en-US" sz="2400" dirty="0"/>
              <a:t> </a:t>
            </a:r>
            <a:r>
              <a:rPr lang="en-US" sz="2400" dirty="0" err="1"/>
              <a:t>izmenama</a:t>
            </a:r>
            <a:r>
              <a:rPr lang="en-GB" sz="2400" dirty="0"/>
              <a:t>.</a:t>
            </a:r>
          </a:p>
          <a:p>
            <a:pPr lvl="1"/>
            <a:r>
              <a:rPr lang="en-US" sz="2000" dirty="0" err="1"/>
              <a:t>Cilj</a:t>
            </a:r>
            <a:r>
              <a:rPr lang="en-US" sz="2000" dirty="0"/>
              <a:t> </a:t>
            </a:r>
            <a:r>
              <a:rPr lang="en-US" sz="2000" dirty="0" err="1"/>
              <a:t>univerzalnog</a:t>
            </a:r>
            <a:r>
              <a:rPr lang="en-US" sz="2000" dirty="0"/>
              <a:t> </a:t>
            </a:r>
            <a:r>
              <a:rPr lang="en-US" sz="2000" dirty="0" err="1"/>
              <a:t>dizajna</a:t>
            </a:r>
            <a:r>
              <a:rPr lang="en-US" sz="2000" dirty="0"/>
              <a:t> je </a:t>
            </a:r>
            <a:r>
              <a:rPr lang="en-US" sz="2000" b="1" dirty="0"/>
              <a:t>da</a:t>
            </a:r>
            <a:r>
              <a:rPr lang="en-GB" sz="2000" b="1" dirty="0"/>
              <a:t> </a:t>
            </a:r>
            <a:r>
              <a:rPr lang="en-US" sz="2000" b="1" dirty="0" err="1"/>
              <a:t>život</a:t>
            </a:r>
            <a:r>
              <a:rPr lang="en-US" sz="2000" b="1" dirty="0"/>
              <a:t> </a:t>
            </a:r>
            <a:r>
              <a:rPr lang="en-US" sz="2000" b="1" dirty="0" err="1"/>
              <a:t>učini</a:t>
            </a:r>
            <a:r>
              <a:rPr lang="en-US" sz="2000" b="1" dirty="0"/>
              <a:t> </a:t>
            </a:r>
            <a:r>
              <a:rPr lang="en-US" sz="2000" b="1" dirty="0" err="1"/>
              <a:t>lakšim</a:t>
            </a:r>
            <a:r>
              <a:rPr lang="en-US" sz="2000" b="1" dirty="0"/>
              <a:t> za </a:t>
            </a:r>
            <a:r>
              <a:rPr lang="en-US" sz="2000" b="1" dirty="0" err="1"/>
              <a:t>sve</a:t>
            </a:r>
            <a:r>
              <a:rPr lang="en-GB" sz="2000" b="1" dirty="0"/>
              <a:t>.</a:t>
            </a:r>
          </a:p>
          <a:p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Socijalni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model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invaliditeta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dirty="0" err="1"/>
              <a:t>polazi</a:t>
            </a:r>
            <a:r>
              <a:rPr lang="en-US" sz="2400" dirty="0"/>
              <a:t> od toga:</a:t>
            </a:r>
          </a:p>
          <a:p>
            <a:pPr lvl="1"/>
            <a:r>
              <a:rPr lang="en-US" sz="2000" dirty="0" err="1"/>
              <a:t>invaliditet</a:t>
            </a:r>
            <a:r>
              <a:rPr lang="en-US" sz="2000" dirty="0"/>
              <a:t> </a:t>
            </a:r>
            <a:r>
              <a:rPr lang="en-US" sz="2000" dirty="0" err="1"/>
              <a:t>nastaje</a:t>
            </a:r>
            <a:r>
              <a:rPr lang="en-US" sz="2000" dirty="0"/>
              <a:t> </a:t>
            </a:r>
            <a:r>
              <a:rPr lang="en-US" sz="2000" dirty="0" err="1"/>
              <a:t>zbog</a:t>
            </a:r>
            <a:r>
              <a:rPr lang="en-US" sz="2000" dirty="0"/>
              <a:t> </a:t>
            </a:r>
            <a:r>
              <a:rPr lang="en-US" sz="2000" dirty="0" err="1"/>
              <a:t>prepreka</a:t>
            </a:r>
            <a:endParaRPr lang="en-US" sz="2000" dirty="0"/>
          </a:p>
          <a:p>
            <a:pPr lvl="1"/>
            <a:r>
              <a:rPr lang="en-US" sz="2000" dirty="0"/>
              <a:t>ne </a:t>
            </a:r>
            <a:r>
              <a:rPr lang="en-US" sz="2000" dirty="0" err="1"/>
              <a:t>zbog</a:t>
            </a:r>
            <a:r>
              <a:rPr lang="en-US" sz="2000" dirty="0"/>
              <a:t> </a:t>
            </a:r>
            <a:r>
              <a:rPr lang="en-US" sz="2000" dirty="0" err="1"/>
              <a:t>oštećenja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ograničenja</a:t>
            </a:r>
            <a:r>
              <a:rPr lang="en-US" sz="2000" dirty="0"/>
              <a:t> same </a:t>
            </a:r>
            <a:r>
              <a:rPr lang="en-US" sz="2000" dirty="0" err="1"/>
              <a:t>osobe</a:t>
            </a:r>
            <a:endParaRPr lang="en-US" sz="2000" dirty="0"/>
          </a:p>
          <a:p>
            <a:pPr lvl="1"/>
            <a:r>
              <a:rPr lang="en-US" sz="2000" dirty="0" err="1"/>
              <a:t>prepreke</a:t>
            </a:r>
            <a:r>
              <a:rPr lang="en-US" sz="2000" dirty="0"/>
              <a:t>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biti</a:t>
            </a:r>
            <a:r>
              <a:rPr lang="en-US" sz="2000" dirty="0"/>
              <a:t> </a:t>
            </a:r>
            <a:r>
              <a:rPr lang="en-US" sz="2000" dirty="0" err="1"/>
              <a:t>fizičke</a:t>
            </a:r>
            <a:r>
              <a:rPr lang="en-US" sz="2000" dirty="0"/>
              <a:t>, </a:t>
            </a:r>
            <a:r>
              <a:rPr lang="en-US" sz="2000" dirty="0" err="1"/>
              <a:t>informacione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prepreke</a:t>
            </a:r>
            <a:r>
              <a:rPr lang="en-US" sz="2000" dirty="0"/>
              <a:t> </a:t>
            </a:r>
            <a:r>
              <a:rPr lang="en-US" sz="2000" dirty="0" err="1"/>
              <a:t>nastale</a:t>
            </a:r>
            <a:r>
              <a:rPr lang="en-US" sz="2000" dirty="0"/>
              <a:t> </a:t>
            </a:r>
            <a:r>
              <a:rPr lang="en-US" sz="2000" dirty="0" err="1"/>
              <a:t>usled</a:t>
            </a:r>
            <a:r>
              <a:rPr lang="en-US" sz="2000" dirty="0"/>
              <a:t> </a:t>
            </a:r>
            <a:r>
              <a:rPr lang="en-US" sz="2000" dirty="0" err="1"/>
              <a:t>stavova</a:t>
            </a:r>
            <a:endParaRPr lang="en-US" sz="2000" dirty="0"/>
          </a:p>
          <a:p>
            <a:r>
              <a:rPr lang="en-US" sz="2400" b="1" dirty="0" err="1"/>
              <a:t>Medicinski</a:t>
            </a:r>
            <a:r>
              <a:rPr lang="en-US" sz="2400" b="1" dirty="0"/>
              <a:t> model: </a:t>
            </a:r>
            <a:r>
              <a:rPr lang="en-US" sz="2400" dirty="0"/>
              <a:t>“Osoba to ne </a:t>
            </a:r>
            <a:r>
              <a:rPr lang="en-US" sz="2400" dirty="0" err="1"/>
              <a:t>može</a:t>
            </a:r>
            <a:r>
              <a:rPr lang="en-US" sz="2400" dirty="0"/>
              <a:t> da </a:t>
            </a:r>
            <a:r>
              <a:rPr lang="en-US" sz="2400" dirty="0" err="1"/>
              <a:t>uradi</a:t>
            </a:r>
            <a:r>
              <a:rPr lang="en-US" sz="2400" dirty="0"/>
              <a:t>”</a:t>
            </a:r>
          </a:p>
          <a:p>
            <a:r>
              <a:rPr lang="en-US" sz="2400" b="1" dirty="0" err="1"/>
              <a:t>Socijalni</a:t>
            </a:r>
            <a:r>
              <a:rPr lang="en-US" sz="2400" b="1" dirty="0"/>
              <a:t> model: </a:t>
            </a:r>
            <a:r>
              <a:rPr lang="en-US" sz="2400" dirty="0"/>
              <a:t>“</a:t>
            </a:r>
            <a:r>
              <a:rPr lang="en-US" sz="2400" dirty="0" err="1"/>
              <a:t>Okruženje</a:t>
            </a:r>
            <a:r>
              <a:rPr lang="en-US" sz="2400" dirty="0"/>
              <a:t> </a:t>
            </a:r>
            <a:r>
              <a:rPr lang="en-US" sz="2400" dirty="0" err="1"/>
              <a:t>sprečava</a:t>
            </a:r>
            <a:r>
              <a:rPr lang="en-US" sz="2400" dirty="0"/>
              <a:t> </a:t>
            </a:r>
            <a:r>
              <a:rPr lang="en-US" sz="2400" dirty="0" err="1"/>
              <a:t>pristup</a:t>
            </a:r>
            <a:r>
              <a:rPr lang="en-US" sz="24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8830079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02C0B-28AF-0A22-E156-32D0BDCA1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Principi </a:t>
            </a:r>
            <a:r>
              <a:rPr lang="en-US" dirty="0" err="1"/>
              <a:t>Univerzalnog</a:t>
            </a:r>
            <a:r>
              <a:rPr lang="en-US" dirty="0"/>
              <a:t> </a:t>
            </a:r>
            <a:r>
              <a:rPr lang="en-US" dirty="0" err="1"/>
              <a:t>Dizajna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B7395A-256E-A32D-67C1-4B7F18895BF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Clr>
                <a:schemeClr val="bg1"/>
              </a:buClr>
              <a:buFont typeface="+mj-lt"/>
              <a:buAutoNum type="arabicPeriod"/>
            </a:pPr>
            <a:r>
              <a:rPr lang="en-US" sz="1800" b="1" dirty="0" err="1"/>
              <a:t>Ravnopravna</a:t>
            </a:r>
            <a:r>
              <a:rPr lang="en-US" sz="1800" b="1" dirty="0"/>
              <a:t> </a:t>
            </a:r>
            <a:r>
              <a:rPr lang="en-US" sz="1800" b="1" dirty="0" err="1"/>
              <a:t>upotreba</a:t>
            </a:r>
            <a:endParaRPr lang="en-US" sz="1800" b="1" dirty="0"/>
          </a:p>
          <a:p>
            <a:pPr marL="342900" indent="-342900">
              <a:buClr>
                <a:schemeClr val="bg1"/>
              </a:buClr>
              <a:buFont typeface="+mj-lt"/>
              <a:buAutoNum type="arabicPeriod"/>
            </a:pPr>
            <a:r>
              <a:rPr lang="en-US" sz="1800" b="1" dirty="0" err="1"/>
              <a:t>Fleksibilnost</a:t>
            </a:r>
            <a:r>
              <a:rPr lang="en-US" sz="1800" b="1" dirty="0"/>
              <a:t> u </a:t>
            </a:r>
            <a:r>
              <a:rPr lang="en-US" sz="1800" b="1" dirty="0" err="1"/>
              <a:t>korišćenju</a:t>
            </a:r>
            <a:endParaRPr lang="en-US" sz="1800" b="1" dirty="0"/>
          </a:p>
          <a:p>
            <a:pPr marL="342900" indent="-342900">
              <a:buClr>
                <a:schemeClr val="bg1"/>
              </a:buClr>
              <a:buFont typeface="+mj-lt"/>
              <a:buAutoNum type="arabicPeriod"/>
            </a:pPr>
            <a:r>
              <a:rPr lang="en-US" sz="1800" b="1" dirty="0" err="1"/>
              <a:t>Jednostavna</a:t>
            </a:r>
            <a:r>
              <a:rPr lang="en-US" sz="1800" b="1" dirty="0"/>
              <a:t> </a:t>
            </a:r>
            <a:r>
              <a:rPr lang="en-US" sz="1800" b="1" dirty="0" err="1"/>
              <a:t>i</a:t>
            </a:r>
            <a:r>
              <a:rPr lang="en-US" sz="1800" b="1" dirty="0"/>
              <a:t> </a:t>
            </a:r>
            <a:r>
              <a:rPr lang="en-US" sz="1800" b="1" dirty="0" err="1"/>
              <a:t>intuitivna</a:t>
            </a:r>
            <a:r>
              <a:rPr lang="en-US" sz="1800" b="1" dirty="0"/>
              <a:t> </a:t>
            </a:r>
            <a:r>
              <a:rPr lang="en-US" sz="1800" b="1" dirty="0" err="1"/>
              <a:t>upotreba</a:t>
            </a:r>
            <a:endParaRPr lang="en-US" sz="1800" b="1" dirty="0"/>
          </a:p>
          <a:p>
            <a:pPr marL="342900" indent="-342900">
              <a:buClr>
                <a:schemeClr val="bg1"/>
              </a:buClr>
              <a:buFont typeface="+mj-lt"/>
              <a:buAutoNum type="arabicPeriod"/>
            </a:pPr>
            <a:r>
              <a:rPr lang="en-US" sz="1800" b="1" dirty="0" err="1"/>
              <a:t>Uočljive</a:t>
            </a:r>
            <a:r>
              <a:rPr lang="en-US" sz="1800" b="1" dirty="0"/>
              <a:t> </a:t>
            </a:r>
            <a:r>
              <a:rPr lang="en-US" sz="1800" b="1" dirty="0" err="1"/>
              <a:t>informacije</a:t>
            </a:r>
            <a:endParaRPr lang="en-US" sz="1800" b="1" dirty="0"/>
          </a:p>
          <a:p>
            <a:pPr marL="342900" indent="-342900">
              <a:buClr>
                <a:schemeClr val="bg1"/>
              </a:buClr>
              <a:buFont typeface="+mj-lt"/>
              <a:buAutoNum type="arabicPeriod"/>
            </a:pPr>
            <a:r>
              <a:rPr lang="en-US" sz="1800" b="1" dirty="0" err="1"/>
              <a:t>Tolerancija</a:t>
            </a:r>
            <a:r>
              <a:rPr lang="en-US" sz="1800" b="1" dirty="0"/>
              <a:t> </a:t>
            </a:r>
            <a:r>
              <a:rPr lang="en-US" sz="1800" b="1" dirty="0" err="1"/>
              <a:t>na</a:t>
            </a:r>
            <a:r>
              <a:rPr lang="en-US" sz="1800" b="1" dirty="0"/>
              <a:t> </a:t>
            </a:r>
            <a:r>
              <a:rPr lang="en-US" sz="1800" b="1" dirty="0" err="1"/>
              <a:t>greške</a:t>
            </a:r>
            <a:endParaRPr lang="en-US" sz="1800" b="1" dirty="0"/>
          </a:p>
          <a:p>
            <a:pPr marL="342900" indent="-342900">
              <a:buClr>
                <a:schemeClr val="bg1"/>
              </a:buClr>
              <a:buFont typeface="+mj-lt"/>
              <a:buAutoNum type="arabicPeriod"/>
            </a:pPr>
            <a:r>
              <a:rPr lang="en-US" sz="1800" b="1" dirty="0"/>
              <a:t>Mali </a:t>
            </a:r>
            <a:r>
              <a:rPr lang="en-US" sz="1800" b="1" dirty="0" err="1"/>
              <a:t>fizički</a:t>
            </a:r>
            <a:r>
              <a:rPr lang="en-US" sz="1800" b="1" dirty="0"/>
              <a:t> </a:t>
            </a:r>
            <a:r>
              <a:rPr lang="en-US" sz="1800" b="1" dirty="0" err="1"/>
              <a:t>napor</a:t>
            </a:r>
            <a:endParaRPr lang="en-US" sz="1800" b="1" dirty="0"/>
          </a:p>
          <a:p>
            <a:pPr marL="342900" indent="-342900">
              <a:buClr>
                <a:schemeClr val="bg1"/>
              </a:buClr>
              <a:buFont typeface="+mj-lt"/>
              <a:buAutoNum type="arabicPeriod"/>
            </a:pPr>
            <a:r>
              <a:rPr lang="en-US" sz="1800" b="1" dirty="0" err="1"/>
              <a:t>Odgovarajuća</a:t>
            </a:r>
            <a:r>
              <a:rPr lang="en-US" sz="1800" b="1" dirty="0"/>
              <a:t> </a:t>
            </a:r>
            <a:r>
              <a:rPr lang="en-US" sz="1800" b="1" dirty="0" err="1"/>
              <a:t>veličina</a:t>
            </a:r>
            <a:r>
              <a:rPr lang="en-US" sz="1800" b="1" dirty="0"/>
              <a:t> </a:t>
            </a:r>
            <a:r>
              <a:rPr lang="en-US" sz="1800" b="1" dirty="0" err="1"/>
              <a:t>i</a:t>
            </a:r>
            <a:r>
              <a:rPr lang="en-US" sz="1800" b="1" dirty="0"/>
              <a:t> </a:t>
            </a:r>
            <a:r>
              <a:rPr lang="en-US" sz="1800" b="1" dirty="0" err="1"/>
              <a:t>prostor</a:t>
            </a:r>
            <a:r>
              <a:rPr lang="en-US" sz="1800" b="1" dirty="0"/>
              <a:t> za </a:t>
            </a:r>
            <a:r>
              <a:rPr lang="en-US" sz="1800" b="1" dirty="0" err="1"/>
              <a:t>pristup</a:t>
            </a:r>
            <a:r>
              <a:rPr lang="en-US" sz="1800" b="1" dirty="0"/>
              <a:t> </a:t>
            </a:r>
            <a:r>
              <a:rPr lang="en-US" sz="1800" b="1" dirty="0" err="1"/>
              <a:t>i</a:t>
            </a:r>
            <a:r>
              <a:rPr lang="en-US" sz="1800" b="1" dirty="0"/>
              <a:t> </a:t>
            </a:r>
            <a:r>
              <a:rPr lang="en-US" sz="1800" b="1" dirty="0" err="1"/>
              <a:t>korišćenje</a:t>
            </a:r>
            <a:endParaRPr lang="en-US" sz="1800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6204607-3368-17CE-6538-9EDA5B9D89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968" y="838848"/>
            <a:ext cx="8015169" cy="51868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7B7682F-8F64-834B-4190-FD6B5BA7E4F7}"/>
              </a:ext>
            </a:extLst>
          </p:cNvPr>
          <p:cNvSpPr txBox="1"/>
          <p:nvPr/>
        </p:nvSpPr>
        <p:spPr>
          <a:xfrm>
            <a:off x="4149968" y="6305204"/>
            <a:ext cx="7901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Ilustracija</a:t>
            </a:r>
            <a:r>
              <a:rPr lang="en-US" sz="1200" dirty="0"/>
              <a:t>: North Carolina State University, The Center For Universal Design</a:t>
            </a:r>
          </a:p>
        </p:txBody>
      </p:sp>
    </p:spTree>
    <p:extLst>
      <p:ext uri="{BB962C8B-B14F-4D97-AF65-F5344CB8AC3E}">
        <p14:creationId xmlns:p14="http://schemas.microsoft.com/office/powerpoint/2010/main" val="2687761885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53CAA31-E64A-1759-F8E0-9F4F68635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Univerzalni</a:t>
            </a:r>
            <a:r>
              <a:rPr lang="en-US" dirty="0"/>
              <a:t> </a:t>
            </a:r>
            <a:r>
              <a:rPr lang="en-US" dirty="0" err="1"/>
              <a:t>dizajn</a:t>
            </a:r>
            <a:r>
              <a:rPr lang="en-US" dirty="0"/>
              <a:t> 1: RAVNOPRAVNA UPOTREBA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C34566-B422-2772-469E-52281873A33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Dizajn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je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upotrebljiv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i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prihvatljiv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ljudima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sa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različitim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sposobnostima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SMERNICE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1a.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Obezbediti</a:t>
            </a:r>
            <a:r>
              <a:rPr lang="en-US" dirty="0"/>
              <a:t>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korišćenja</a:t>
            </a:r>
            <a:r>
              <a:rPr lang="en-US" dirty="0"/>
              <a:t> za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korisnike</a:t>
            </a:r>
            <a:r>
              <a:rPr lang="en-US" dirty="0"/>
              <a:t>: </a:t>
            </a:r>
            <a:r>
              <a:rPr lang="en-US" dirty="0" err="1"/>
              <a:t>identičan</a:t>
            </a:r>
            <a:r>
              <a:rPr lang="en-US" dirty="0"/>
              <a:t> </a:t>
            </a:r>
            <a:r>
              <a:rPr lang="en-US" dirty="0" err="1"/>
              <a:t>kad</a:t>
            </a:r>
            <a:r>
              <a:rPr lang="en-US" dirty="0"/>
              <a:t> god je to </a:t>
            </a:r>
            <a:r>
              <a:rPr lang="en-US" dirty="0" err="1"/>
              <a:t>moguće</a:t>
            </a:r>
            <a:r>
              <a:rPr lang="en-US" dirty="0"/>
              <a:t>, a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– </a:t>
            </a:r>
            <a:r>
              <a:rPr lang="en-US" dirty="0" err="1"/>
              <a:t>ravnopravan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1b.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Izbegavati</a:t>
            </a:r>
            <a:r>
              <a:rPr lang="en-US" dirty="0"/>
              <a:t> </a:t>
            </a:r>
            <a:r>
              <a:rPr lang="en-US" dirty="0" err="1"/>
              <a:t>izdvajanje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stigmatizaciju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 </a:t>
            </a:r>
            <a:r>
              <a:rPr lang="en-US" dirty="0" err="1"/>
              <a:t>korisnika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1c.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Obezbediti</a:t>
            </a:r>
            <a:r>
              <a:rPr lang="en-US" dirty="0"/>
              <a:t> da </a:t>
            </a:r>
            <a:r>
              <a:rPr lang="en-US" dirty="0" err="1"/>
              <a:t>privatnost</a:t>
            </a:r>
            <a:r>
              <a:rPr lang="en-US" dirty="0"/>
              <a:t>, </a:t>
            </a:r>
            <a:r>
              <a:rPr lang="en-US" dirty="0" err="1"/>
              <a:t>sigurnost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bezbednost</a:t>
            </a:r>
            <a:r>
              <a:rPr lang="en-US" dirty="0"/>
              <a:t>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podjednako</a:t>
            </a:r>
            <a:r>
              <a:rPr lang="en-US" dirty="0"/>
              <a:t> </a:t>
            </a:r>
            <a:r>
              <a:rPr lang="en-US" dirty="0" err="1"/>
              <a:t>dostupni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korisnicima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1d.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Učiniti</a:t>
            </a:r>
            <a:r>
              <a:rPr lang="en-US" dirty="0"/>
              <a:t> </a:t>
            </a:r>
            <a:r>
              <a:rPr lang="en-US" dirty="0" err="1"/>
              <a:t>dizajn</a:t>
            </a:r>
            <a:r>
              <a:rPr lang="en-US" dirty="0"/>
              <a:t> </a:t>
            </a:r>
            <a:r>
              <a:rPr lang="en-US" dirty="0" err="1"/>
              <a:t>privlačnim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korisnicima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PRIMERI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dirty="0" err="1"/>
              <a:t>Automatska</a:t>
            </a:r>
            <a:r>
              <a:rPr lang="en-US" dirty="0"/>
              <a:t> </a:t>
            </a:r>
            <a:r>
              <a:rPr lang="en-US" dirty="0" err="1"/>
              <a:t>vrata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senzorima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ulazima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pogodna</a:t>
            </a:r>
            <a:r>
              <a:rPr lang="en-US" dirty="0"/>
              <a:t> za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korisnike</a:t>
            </a:r>
            <a:endParaRPr lang="en-US" dirty="0"/>
          </a:p>
          <a:p>
            <a:pPr lvl="1"/>
            <a:r>
              <a:rPr lang="en-US" dirty="0" err="1"/>
              <a:t>Integrisana</a:t>
            </a:r>
            <a:r>
              <a:rPr lang="en-US" dirty="0"/>
              <a:t>, </a:t>
            </a:r>
            <a:r>
              <a:rPr lang="en-US" dirty="0" err="1"/>
              <a:t>raspoređena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prilagodljiva</a:t>
            </a:r>
            <a:r>
              <a:rPr lang="en-US" dirty="0"/>
              <a:t> </a:t>
            </a:r>
            <a:r>
              <a:rPr lang="en-US" dirty="0" err="1"/>
              <a:t>mesta</a:t>
            </a:r>
            <a:r>
              <a:rPr lang="en-US" dirty="0"/>
              <a:t> za </a:t>
            </a:r>
            <a:r>
              <a:rPr lang="en-US" dirty="0" err="1"/>
              <a:t>sedenje</a:t>
            </a:r>
            <a:r>
              <a:rPr lang="en-US" dirty="0"/>
              <a:t> u </a:t>
            </a:r>
            <a:r>
              <a:rPr lang="en-US" dirty="0" err="1"/>
              <a:t>prostorima</a:t>
            </a:r>
            <a:r>
              <a:rPr lang="en-US" dirty="0"/>
              <a:t> za </a:t>
            </a:r>
            <a:r>
              <a:rPr lang="en-US" dirty="0" err="1"/>
              <a:t>okupljanje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sportske</a:t>
            </a:r>
            <a:r>
              <a:rPr lang="en-US" dirty="0"/>
              <a:t> arene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pozorišta</a:t>
            </a:r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B2C984A-C72F-BB6F-6FE0-F178703DCB7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438" y="1846263"/>
            <a:ext cx="4022725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5D3BC43-495B-D57A-22CC-4392CE161FE1}"/>
              </a:ext>
            </a:extLst>
          </p:cNvPr>
          <p:cNvSpPr txBox="1"/>
          <p:nvPr/>
        </p:nvSpPr>
        <p:spPr>
          <a:xfrm>
            <a:off x="6675438" y="6004392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Izvor </a:t>
            </a:r>
            <a:r>
              <a:rPr lang="en-US" sz="1200" dirty="0" err="1"/>
              <a:t>slike</a:t>
            </a:r>
            <a:r>
              <a:rPr lang="en-US" sz="1200" dirty="0"/>
              <a:t>: https://www.quikoitaly.com/</a:t>
            </a:r>
          </a:p>
        </p:txBody>
      </p:sp>
    </p:spTree>
    <p:extLst>
      <p:ext uri="{BB962C8B-B14F-4D97-AF65-F5344CB8AC3E}">
        <p14:creationId xmlns:p14="http://schemas.microsoft.com/office/powerpoint/2010/main" val="57422612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4D7C1-3F50-0BDB-FA6D-DB2E2B7EA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Univerzalni</a:t>
            </a:r>
            <a:r>
              <a:rPr lang="en-US" dirty="0"/>
              <a:t> </a:t>
            </a:r>
            <a:r>
              <a:rPr lang="en-US" dirty="0" err="1"/>
              <a:t>dizajn</a:t>
            </a:r>
            <a:r>
              <a:rPr lang="en-US" dirty="0"/>
              <a:t> 2: FLEKSIBILNOST U KORIŠĆENJU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CFB3D-7BD7-C95B-5BE7-9C9516DE707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Dizajn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odgovara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širokom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spektru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individualnih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potreba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i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sposobnosti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korisnika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SMERNICE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2a.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Obezbediti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</a:t>
            </a:r>
            <a:r>
              <a:rPr lang="en-US" dirty="0" err="1"/>
              <a:t>izbora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 </a:t>
            </a:r>
            <a:r>
              <a:rPr lang="en-US" dirty="0" err="1"/>
              <a:t>korišćenja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2b.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Omogućiti</a:t>
            </a:r>
            <a:r>
              <a:rPr lang="en-US" dirty="0"/>
              <a:t> </a:t>
            </a:r>
            <a:r>
              <a:rPr lang="en-US" dirty="0" err="1"/>
              <a:t>korišćenje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za </a:t>
            </a:r>
            <a:r>
              <a:rPr lang="en-US" dirty="0" err="1"/>
              <a:t>dešnjake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za </a:t>
            </a:r>
            <a:r>
              <a:rPr lang="en-US" dirty="0" err="1"/>
              <a:t>levoruke</a:t>
            </a:r>
            <a:r>
              <a:rPr lang="en-US" dirty="0"/>
              <a:t> </a:t>
            </a:r>
            <a:r>
              <a:rPr lang="en-US" dirty="0" err="1"/>
              <a:t>korisnike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2c.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Omogućiti</a:t>
            </a:r>
            <a:r>
              <a:rPr lang="en-US" dirty="0"/>
              <a:t> </a:t>
            </a:r>
            <a:r>
              <a:rPr lang="en-US" dirty="0" err="1"/>
              <a:t>korisniku</a:t>
            </a:r>
            <a:r>
              <a:rPr lang="en-US" dirty="0"/>
              <a:t> </a:t>
            </a:r>
            <a:r>
              <a:rPr lang="en-US" dirty="0" err="1"/>
              <a:t>precizno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tačno</a:t>
            </a:r>
            <a:r>
              <a:rPr lang="en-US" dirty="0"/>
              <a:t> </a:t>
            </a:r>
            <a:r>
              <a:rPr lang="en-US" dirty="0" err="1"/>
              <a:t>korišćenje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2d.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Obezbediti</a:t>
            </a:r>
            <a:r>
              <a:rPr lang="en-US" dirty="0"/>
              <a:t> </a:t>
            </a:r>
            <a:r>
              <a:rPr lang="en-US" dirty="0" err="1"/>
              <a:t>prilagodljivost</a:t>
            </a:r>
            <a:r>
              <a:rPr lang="en-US" dirty="0"/>
              <a:t> </a:t>
            </a:r>
            <a:r>
              <a:rPr lang="en-US" dirty="0" err="1"/>
              <a:t>tempu</a:t>
            </a:r>
            <a:r>
              <a:rPr lang="en-US" dirty="0"/>
              <a:t> </a:t>
            </a:r>
            <a:r>
              <a:rPr lang="en-US" dirty="0" err="1"/>
              <a:t>korisnika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PRIMERI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dirty="0" err="1"/>
              <a:t>Makaze</a:t>
            </a:r>
            <a:r>
              <a:rPr lang="en-US" dirty="0"/>
              <a:t> </a:t>
            </a:r>
            <a:r>
              <a:rPr lang="en-US" dirty="0" err="1"/>
              <a:t>prilagođene</a:t>
            </a:r>
            <a:r>
              <a:rPr lang="en-US" dirty="0"/>
              <a:t> za </a:t>
            </a:r>
            <a:r>
              <a:rPr lang="en-US" dirty="0" err="1"/>
              <a:t>dešnjake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levoruke</a:t>
            </a:r>
            <a:r>
              <a:rPr lang="en-US" dirty="0"/>
              <a:t> </a:t>
            </a:r>
            <a:r>
              <a:rPr lang="en-US" dirty="0" err="1"/>
              <a:t>korisnike</a:t>
            </a:r>
            <a:endParaRPr lang="en-US" dirty="0"/>
          </a:p>
          <a:p>
            <a:pPr lvl="1"/>
            <a:r>
              <a:rPr lang="en-US" dirty="0" err="1"/>
              <a:t>Bankomat</a:t>
            </a:r>
            <a:r>
              <a:rPr lang="en-US" dirty="0"/>
              <a:t> koji </a:t>
            </a:r>
            <a:r>
              <a:rPr lang="en-US" dirty="0" err="1"/>
              <a:t>pruža</a:t>
            </a:r>
            <a:r>
              <a:rPr lang="en-US" dirty="0"/>
              <a:t> </a:t>
            </a:r>
            <a:r>
              <a:rPr lang="en-US" dirty="0" err="1"/>
              <a:t>vizuelne</a:t>
            </a:r>
            <a:r>
              <a:rPr lang="en-US" dirty="0"/>
              <a:t>, </a:t>
            </a:r>
            <a:r>
              <a:rPr lang="en-US" dirty="0" err="1"/>
              <a:t>taktilne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zvučne</a:t>
            </a:r>
            <a:r>
              <a:rPr lang="en-US" dirty="0"/>
              <a:t> </a:t>
            </a:r>
            <a:r>
              <a:rPr lang="en-US" dirty="0" err="1"/>
              <a:t>povratne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,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sužen</a:t>
            </a:r>
            <a:r>
              <a:rPr lang="en-US" dirty="0"/>
              <a:t> </a:t>
            </a:r>
            <a:r>
              <a:rPr lang="en-US" dirty="0" err="1"/>
              <a:t>otvor</a:t>
            </a:r>
            <a:r>
              <a:rPr lang="en-US" dirty="0"/>
              <a:t> za </a:t>
            </a:r>
            <a:r>
              <a:rPr lang="en-US" dirty="0" err="1"/>
              <a:t>karticu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oslonac</a:t>
            </a:r>
            <a:r>
              <a:rPr lang="en-US" dirty="0"/>
              <a:t> za </a:t>
            </a:r>
            <a:r>
              <a:rPr lang="en-US" dirty="0" err="1"/>
              <a:t>dlan</a:t>
            </a:r>
            <a:endParaRPr lang="en-US" dirty="0"/>
          </a:p>
          <a:p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C5E787F-2BF4-B717-A147-787E668FEDD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2464030"/>
            <a:ext cx="4937125" cy="2787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7B63E7-9C18-4AFB-7D29-DFBB939D5848}"/>
              </a:ext>
            </a:extLst>
          </p:cNvPr>
          <p:cNvSpPr txBox="1"/>
          <p:nvPr/>
        </p:nvSpPr>
        <p:spPr>
          <a:xfrm>
            <a:off x="6218238" y="5839390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Izvor </a:t>
            </a:r>
            <a:r>
              <a:rPr lang="en-US" sz="1200" dirty="0" err="1"/>
              <a:t>slike</a:t>
            </a:r>
            <a:r>
              <a:rPr lang="en-US" sz="1200" dirty="0"/>
              <a:t>: https://www.bangstyle.com/</a:t>
            </a:r>
          </a:p>
        </p:txBody>
      </p:sp>
    </p:spTree>
    <p:extLst>
      <p:ext uri="{BB962C8B-B14F-4D97-AF65-F5344CB8AC3E}">
        <p14:creationId xmlns:p14="http://schemas.microsoft.com/office/powerpoint/2010/main" val="2754747220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DB584-76C2-9713-CA87-E8D29551E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Univerzalni</a:t>
            </a:r>
            <a:r>
              <a:rPr lang="en-US" dirty="0"/>
              <a:t> </a:t>
            </a:r>
            <a:r>
              <a:rPr lang="en-US" dirty="0" err="1"/>
              <a:t>dizajn</a:t>
            </a:r>
            <a:r>
              <a:rPr lang="en-US" dirty="0"/>
              <a:t> 3: JEDNOSTAVNA I INTUITIVNA UPOTREBA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CC97E-5BA1-4642-3F9A-17CFC428237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</a:rPr>
              <a:t>Korišćenje</a:t>
            </a:r>
            <a:r>
              <a:rPr lang="en-US" sz="22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</a:rPr>
              <a:t>dizajna</a:t>
            </a:r>
            <a:r>
              <a:rPr lang="en-US" sz="2200" b="1" dirty="0">
                <a:solidFill>
                  <a:schemeClr val="bg2">
                    <a:lumMod val="50000"/>
                  </a:schemeClr>
                </a:solidFill>
              </a:rPr>
              <a:t> je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</a:rPr>
              <a:t>jednostavno</a:t>
            </a:r>
            <a:r>
              <a:rPr lang="en-US" sz="2200" b="1" dirty="0">
                <a:solidFill>
                  <a:schemeClr val="bg2">
                    <a:lumMod val="50000"/>
                  </a:schemeClr>
                </a:solidFill>
              </a:rPr>
              <a:t> za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</a:rPr>
              <a:t>razumevanje</a:t>
            </a:r>
            <a:r>
              <a:rPr lang="en-US" sz="2200" b="1" dirty="0">
                <a:solidFill>
                  <a:schemeClr val="bg2">
                    <a:lumMod val="50000"/>
                  </a:schemeClr>
                </a:solidFill>
              </a:rPr>
              <a:t>, bez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</a:rPr>
              <a:t>obzira</a:t>
            </a:r>
            <a:r>
              <a:rPr lang="en-US" sz="22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</a:rPr>
              <a:t>na</a:t>
            </a:r>
            <a:r>
              <a:rPr lang="en-US" sz="22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</a:rPr>
              <a:t>iskustvo</a:t>
            </a:r>
            <a:r>
              <a:rPr lang="en-US" sz="2200" b="1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</a:rPr>
              <a:t>znanje</a:t>
            </a:r>
            <a:r>
              <a:rPr lang="en-US" sz="2200" b="1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</a:rPr>
              <a:t>jezičke</a:t>
            </a:r>
            <a:r>
              <a:rPr lang="en-US" sz="22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</a:rPr>
              <a:t>veštine</a:t>
            </a:r>
            <a:r>
              <a:rPr lang="en-US" sz="22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</a:rPr>
              <a:t>ili</a:t>
            </a:r>
            <a:r>
              <a:rPr lang="en-US" sz="22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</a:rPr>
              <a:t>trenutni</a:t>
            </a:r>
            <a:r>
              <a:rPr lang="en-US" sz="22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</a:rPr>
              <a:t>nivo</a:t>
            </a:r>
            <a:r>
              <a:rPr lang="en-US" sz="22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</a:rPr>
              <a:t>koncentracije</a:t>
            </a:r>
            <a:r>
              <a:rPr lang="en-US" sz="22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</a:rPr>
              <a:t>korisnika</a:t>
            </a:r>
            <a:r>
              <a:rPr lang="en-US" sz="22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en-US" sz="22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SMERNICE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3a.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Ukloniti</a:t>
            </a:r>
            <a:r>
              <a:rPr lang="en-US" dirty="0"/>
              <a:t> </a:t>
            </a:r>
            <a:r>
              <a:rPr lang="en-US" dirty="0" err="1"/>
              <a:t>nepotrebnu</a:t>
            </a:r>
            <a:r>
              <a:rPr lang="en-US" dirty="0"/>
              <a:t> </a:t>
            </a:r>
            <a:r>
              <a:rPr lang="en-US" dirty="0" err="1"/>
              <a:t>složenost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3b.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/>
              <a:t>Biti </a:t>
            </a:r>
            <a:r>
              <a:rPr lang="en-US" dirty="0" err="1"/>
              <a:t>dosledan</a:t>
            </a:r>
            <a:r>
              <a:rPr lang="en-US" dirty="0"/>
              <a:t> </a:t>
            </a:r>
            <a:r>
              <a:rPr lang="en-US" dirty="0" err="1"/>
              <a:t>očekivanjima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intuiciji</a:t>
            </a:r>
            <a:r>
              <a:rPr lang="en-US" dirty="0"/>
              <a:t> </a:t>
            </a:r>
            <a:r>
              <a:rPr lang="en-US" dirty="0" err="1"/>
              <a:t>korisnika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3c.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Prilagoditi</a:t>
            </a:r>
            <a:r>
              <a:rPr lang="en-US" dirty="0"/>
              <a:t> se </a:t>
            </a:r>
            <a:r>
              <a:rPr lang="en-US" dirty="0" err="1"/>
              <a:t>širokom</a:t>
            </a:r>
            <a:r>
              <a:rPr lang="en-US" dirty="0"/>
              <a:t> </a:t>
            </a:r>
            <a:r>
              <a:rPr lang="en-US" dirty="0" err="1"/>
              <a:t>rasponu</a:t>
            </a:r>
            <a:r>
              <a:rPr lang="en-US" dirty="0"/>
              <a:t> </a:t>
            </a:r>
            <a:r>
              <a:rPr lang="en-US" dirty="0" err="1"/>
              <a:t>nivoa</a:t>
            </a:r>
            <a:r>
              <a:rPr lang="en-US" dirty="0"/>
              <a:t> </a:t>
            </a:r>
            <a:r>
              <a:rPr lang="en-US" dirty="0" err="1"/>
              <a:t>pismenosti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jezičkih</a:t>
            </a:r>
            <a:r>
              <a:rPr lang="en-US" dirty="0"/>
              <a:t> </a:t>
            </a:r>
            <a:r>
              <a:rPr lang="en-US" dirty="0" err="1"/>
              <a:t>veština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3d.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pl-PL" dirty="0"/>
              <a:t>Organizovati informacije u skladu sa njihovim značajem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3e.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Obezbediti</a:t>
            </a:r>
            <a:r>
              <a:rPr lang="en-US" dirty="0"/>
              <a:t> </a:t>
            </a:r>
            <a:r>
              <a:rPr lang="en-US" dirty="0" err="1"/>
              <a:t>jasne</a:t>
            </a:r>
            <a:r>
              <a:rPr lang="en-US" dirty="0"/>
              <a:t> </a:t>
            </a:r>
            <a:r>
              <a:rPr lang="en-US" dirty="0" err="1"/>
              <a:t>smernice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povratne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izvršenja</a:t>
            </a:r>
            <a:r>
              <a:rPr lang="en-US" dirty="0"/>
              <a:t> </a:t>
            </a:r>
            <a:r>
              <a:rPr lang="en-US" dirty="0" err="1"/>
              <a:t>zadatka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PRIMERI</a:t>
            </a:r>
          </a:p>
          <a:p>
            <a:pPr lvl="1"/>
            <a:r>
              <a:rPr lang="pl-PL" dirty="0"/>
              <a:t>Pokretna traka ili pokretne stepenice u javnom prostoru</a:t>
            </a:r>
            <a:endParaRPr lang="en-US" dirty="0"/>
          </a:p>
          <a:p>
            <a:pPr lvl="1"/>
            <a:r>
              <a:rPr lang="pl-PL" dirty="0"/>
              <a:t>Uputstvo za upotrebu sa ilustracijama i tekstom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15CF76E-800F-7A78-1BD8-595FC905C77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18238" y="2006204"/>
            <a:ext cx="4937125" cy="37028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C8589B-9AD5-CFBA-4282-CFF3ED442789}"/>
              </a:ext>
            </a:extLst>
          </p:cNvPr>
          <p:cNvSpPr txBox="1"/>
          <p:nvPr/>
        </p:nvSpPr>
        <p:spPr>
          <a:xfrm>
            <a:off x="6218238" y="5839390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Izvor </a:t>
            </a:r>
            <a:r>
              <a:rPr lang="en-US" sz="1200" dirty="0" err="1"/>
              <a:t>slike</a:t>
            </a:r>
            <a:r>
              <a:rPr lang="en-US" sz="1200" dirty="0"/>
              <a:t>: https://pixabay.com/</a:t>
            </a:r>
          </a:p>
        </p:txBody>
      </p:sp>
    </p:spTree>
    <p:extLst>
      <p:ext uri="{BB962C8B-B14F-4D97-AF65-F5344CB8AC3E}">
        <p14:creationId xmlns:p14="http://schemas.microsoft.com/office/powerpoint/2010/main" val="4012455078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F2A29-E846-C318-15EC-34E697CED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Univerzalni</a:t>
            </a:r>
            <a:r>
              <a:rPr lang="en-US" dirty="0"/>
              <a:t> </a:t>
            </a:r>
            <a:r>
              <a:rPr lang="en-US" dirty="0" err="1"/>
              <a:t>dizajn</a:t>
            </a:r>
            <a:r>
              <a:rPr lang="en-US" dirty="0"/>
              <a:t> 4: UOČLJIVE INFORMACIJE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1765C3-695B-7A30-FB51-4955B6339C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3"/>
            <a:ext cx="4937760" cy="4725664"/>
          </a:xfrm>
        </p:spPr>
        <p:txBody>
          <a:bodyPr>
            <a:normAutofit/>
          </a:bodyPr>
          <a:lstStyle/>
          <a:p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Dizajn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efikasno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prenosi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neophodne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informacije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korisniku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, bez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obzira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na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uslove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okruženja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ili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senzorne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sposobnosti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50000"/>
                  </a:schemeClr>
                </a:solidFill>
              </a:rPr>
              <a:t>korisnika</a:t>
            </a: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SMERNICE</a:t>
            </a:r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4a.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/>
              <a:t>Koristiti</a:t>
            </a:r>
            <a:r>
              <a:rPr lang="en-US" sz="1600" dirty="0"/>
              <a:t> </a:t>
            </a:r>
            <a:r>
              <a:rPr lang="en-US" sz="1600" dirty="0" err="1"/>
              <a:t>različite</a:t>
            </a:r>
            <a:r>
              <a:rPr lang="en-US" sz="1600" dirty="0"/>
              <a:t> </a:t>
            </a:r>
            <a:r>
              <a:rPr lang="en-US" sz="1600" dirty="0" err="1"/>
              <a:t>načine</a:t>
            </a:r>
            <a:r>
              <a:rPr lang="en-US" sz="1600" dirty="0"/>
              <a:t> </a:t>
            </a:r>
            <a:r>
              <a:rPr lang="en-US" sz="1600" dirty="0" err="1"/>
              <a:t>prikazivanja</a:t>
            </a:r>
            <a:r>
              <a:rPr lang="en-US" sz="1600" dirty="0"/>
              <a:t> (</a:t>
            </a:r>
            <a:r>
              <a:rPr lang="en-US" sz="1600" dirty="0" err="1"/>
              <a:t>slikovni</a:t>
            </a:r>
            <a:r>
              <a:rPr lang="en-US" sz="1600" dirty="0"/>
              <a:t>, </a:t>
            </a:r>
            <a:r>
              <a:rPr lang="en-US" sz="1600" dirty="0" err="1"/>
              <a:t>verbalni</a:t>
            </a:r>
            <a:r>
              <a:rPr lang="en-US" sz="1600" dirty="0"/>
              <a:t>, </a:t>
            </a:r>
            <a:r>
              <a:rPr lang="en-US" sz="1600" dirty="0" err="1"/>
              <a:t>taktilni</a:t>
            </a:r>
            <a:r>
              <a:rPr lang="en-US" sz="1600" dirty="0"/>
              <a:t>) za </a:t>
            </a:r>
            <a:r>
              <a:rPr lang="en-US" sz="1600" dirty="0" err="1"/>
              <a:t>višestruko</a:t>
            </a:r>
            <a:r>
              <a:rPr lang="en-US" sz="1600" dirty="0"/>
              <a:t> </a:t>
            </a:r>
            <a:r>
              <a:rPr lang="en-US" sz="1600" dirty="0" err="1"/>
              <a:t>predstavljanje</a:t>
            </a:r>
            <a:r>
              <a:rPr lang="en-US" sz="1600" dirty="0"/>
              <a:t> </a:t>
            </a:r>
            <a:r>
              <a:rPr lang="en-US" sz="1600" dirty="0" err="1"/>
              <a:t>važnih</a:t>
            </a:r>
            <a:r>
              <a:rPr lang="en-US" sz="1600" dirty="0"/>
              <a:t> </a:t>
            </a:r>
            <a:r>
              <a:rPr lang="en-US" sz="1600" dirty="0" err="1"/>
              <a:t>informacija</a:t>
            </a:r>
            <a:r>
              <a:rPr lang="en-US" sz="1600" dirty="0"/>
              <a:t>.</a:t>
            </a:r>
            <a:br>
              <a:rPr lang="en-US" sz="1600" dirty="0"/>
            </a:b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4b.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/>
              <a:t>Maksimalno</a:t>
            </a:r>
            <a:r>
              <a:rPr lang="en-US" sz="1600" dirty="0"/>
              <a:t> </a:t>
            </a:r>
            <a:r>
              <a:rPr lang="en-US" sz="1600" dirty="0" err="1"/>
              <a:t>povećati</a:t>
            </a:r>
            <a:r>
              <a:rPr lang="en-US" sz="1600" dirty="0"/>
              <a:t> </a:t>
            </a:r>
            <a:r>
              <a:rPr lang="en-US" sz="1600" dirty="0" err="1"/>
              <a:t>čitljivost</a:t>
            </a:r>
            <a:r>
              <a:rPr lang="en-US" sz="1600" dirty="0"/>
              <a:t> </a:t>
            </a:r>
            <a:r>
              <a:rPr lang="en-US" sz="1600" dirty="0" err="1"/>
              <a:t>važnih</a:t>
            </a:r>
            <a:r>
              <a:rPr lang="en-US" sz="1600" dirty="0"/>
              <a:t> </a:t>
            </a:r>
            <a:r>
              <a:rPr lang="en-US" sz="1600" dirty="0" err="1"/>
              <a:t>informacija</a:t>
            </a:r>
            <a:r>
              <a:rPr lang="en-US" sz="1600" dirty="0"/>
              <a:t>.</a:t>
            </a:r>
            <a:br>
              <a:rPr lang="en-US" sz="1600" dirty="0"/>
            </a:b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4c.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/>
              <a:t>Razlikovati</a:t>
            </a:r>
            <a:r>
              <a:rPr lang="en-US" sz="1600" dirty="0"/>
              <a:t> </a:t>
            </a:r>
            <a:r>
              <a:rPr lang="en-US" sz="1600" dirty="0" err="1"/>
              <a:t>elemente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način</a:t>
            </a:r>
            <a:r>
              <a:rPr lang="en-US" sz="1600" dirty="0"/>
              <a:t> koji se </a:t>
            </a:r>
            <a:r>
              <a:rPr lang="en-US" sz="1600" dirty="0" err="1"/>
              <a:t>može</a:t>
            </a:r>
            <a:r>
              <a:rPr lang="en-US" sz="1600" dirty="0"/>
              <a:t> </a:t>
            </a:r>
            <a:r>
              <a:rPr lang="en-US" sz="1600" dirty="0" err="1"/>
              <a:t>opisati</a:t>
            </a:r>
            <a:r>
              <a:rPr lang="en-US" sz="1600" dirty="0"/>
              <a:t> (</a:t>
            </a:r>
            <a:r>
              <a:rPr lang="en-US" sz="1600" dirty="0" err="1"/>
              <a:t>odnosno</a:t>
            </a:r>
            <a:r>
              <a:rPr lang="en-US" sz="1600" dirty="0"/>
              <a:t>, </a:t>
            </a:r>
            <a:r>
              <a:rPr lang="en-US" sz="1600" dirty="0" err="1"/>
              <a:t>omogućiti</a:t>
            </a:r>
            <a:r>
              <a:rPr lang="en-US" sz="1600" dirty="0"/>
              <a:t> </a:t>
            </a:r>
            <a:r>
              <a:rPr lang="en-US" sz="1600" dirty="0" err="1"/>
              <a:t>lako</a:t>
            </a:r>
            <a:r>
              <a:rPr lang="en-US" sz="1600" dirty="0"/>
              <a:t> </a:t>
            </a:r>
            <a:r>
              <a:rPr lang="en-US" sz="1600" dirty="0" err="1"/>
              <a:t>davanje</a:t>
            </a:r>
            <a:r>
              <a:rPr lang="en-US" sz="1600" dirty="0"/>
              <a:t> </a:t>
            </a:r>
            <a:r>
              <a:rPr lang="en-US" sz="1600" dirty="0" err="1"/>
              <a:t>uputstava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usmeravanje</a:t>
            </a:r>
            <a:r>
              <a:rPr lang="en-US" sz="1600" dirty="0"/>
              <a:t>).</a:t>
            </a:r>
            <a:br>
              <a:rPr lang="en-US" sz="1600" dirty="0"/>
            </a:b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4d.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600" dirty="0" err="1"/>
              <a:t>Obezbediti</a:t>
            </a:r>
            <a:r>
              <a:rPr lang="en-US" sz="1600" dirty="0"/>
              <a:t> </a:t>
            </a:r>
            <a:r>
              <a:rPr lang="en-US" sz="1600" dirty="0" err="1"/>
              <a:t>kompatibilnost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različitim</a:t>
            </a:r>
            <a:r>
              <a:rPr lang="en-US" sz="1600" dirty="0"/>
              <a:t> </a:t>
            </a:r>
            <a:r>
              <a:rPr lang="en-US" sz="1600" dirty="0" err="1"/>
              <a:t>tehnikama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uređajima</a:t>
            </a:r>
            <a:r>
              <a:rPr lang="en-US" sz="1600" dirty="0"/>
              <a:t> </a:t>
            </a:r>
            <a:r>
              <a:rPr lang="en-US" sz="1600" dirty="0" err="1"/>
              <a:t>koje</a:t>
            </a:r>
            <a:r>
              <a:rPr lang="en-US" sz="1600" dirty="0"/>
              <a:t> </a:t>
            </a:r>
            <a:r>
              <a:rPr lang="en-US" sz="1600" dirty="0" err="1"/>
              <a:t>koriste</a:t>
            </a:r>
            <a:r>
              <a:rPr lang="en-US" sz="1600" dirty="0"/>
              <a:t> </a:t>
            </a:r>
            <a:r>
              <a:rPr lang="en-US" sz="1600" dirty="0" err="1"/>
              <a:t>osobe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senzornim</a:t>
            </a:r>
            <a:r>
              <a:rPr lang="en-US" sz="1600" dirty="0"/>
              <a:t> </a:t>
            </a:r>
            <a:r>
              <a:rPr lang="en-US" sz="1600" dirty="0" err="1"/>
              <a:t>ograničenjima</a:t>
            </a:r>
            <a:r>
              <a:rPr lang="en-US" sz="1600" dirty="0"/>
              <a:t>.</a:t>
            </a:r>
          </a:p>
          <a:p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PRIMERI</a:t>
            </a:r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pl-PL" sz="1400" dirty="0"/>
              <a:t>Taktilni, vizuelni i zvučni signali i uputstva na termostatu</a:t>
            </a:r>
            <a:endParaRPr lang="en-US" sz="1400" dirty="0"/>
          </a:p>
          <a:p>
            <a:pPr lvl="1"/>
            <a:r>
              <a:rPr lang="en-US" sz="1400" dirty="0" err="1"/>
              <a:t>Višestruki</a:t>
            </a:r>
            <a:r>
              <a:rPr lang="en-US" sz="1400" dirty="0"/>
              <a:t> </a:t>
            </a:r>
            <a:r>
              <a:rPr lang="en-US" sz="1400" dirty="0" err="1"/>
              <a:t>načini</a:t>
            </a:r>
            <a:r>
              <a:rPr lang="en-US" sz="1400" dirty="0"/>
              <a:t> </a:t>
            </a:r>
            <a:r>
              <a:rPr lang="en-US" sz="1400" dirty="0" err="1"/>
              <a:t>signalizacije</a:t>
            </a:r>
            <a:r>
              <a:rPr lang="en-US" sz="1400" dirty="0"/>
              <a:t> (</a:t>
            </a:r>
            <a:r>
              <a:rPr lang="en-US" sz="1400" dirty="0" err="1"/>
              <a:t>npr</a:t>
            </a:r>
            <a:r>
              <a:rPr lang="en-US" sz="1400" dirty="0"/>
              <a:t>. </a:t>
            </a:r>
            <a:r>
              <a:rPr lang="en-US" sz="1400" dirty="0" err="1"/>
              <a:t>glasovna</a:t>
            </a:r>
            <a:r>
              <a:rPr lang="en-US" sz="1400" dirty="0"/>
              <a:t> </a:t>
            </a:r>
            <a:r>
              <a:rPr lang="en-US" sz="1400" dirty="0" err="1"/>
              <a:t>obaveštenja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oznake</a:t>
            </a:r>
            <a:r>
              <a:rPr lang="en-US" sz="1400" dirty="0"/>
              <a:t>) </a:t>
            </a:r>
            <a:r>
              <a:rPr lang="en-US" sz="1400" dirty="0" err="1"/>
              <a:t>na</a:t>
            </a:r>
            <a:r>
              <a:rPr lang="en-US" sz="1400" dirty="0"/>
              <a:t> </a:t>
            </a:r>
            <a:r>
              <a:rPr lang="en-US" sz="1400" dirty="0" err="1"/>
              <a:t>aerodromima</a:t>
            </a:r>
            <a:r>
              <a:rPr lang="en-US" sz="1400" dirty="0"/>
              <a:t>, </a:t>
            </a:r>
            <a:r>
              <a:rPr lang="en-US" sz="1400" dirty="0" err="1"/>
              <a:t>železničkim</a:t>
            </a:r>
            <a:r>
              <a:rPr lang="en-US" sz="1400" dirty="0"/>
              <a:t> </a:t>
            </a:r>
            <a:r>
              <a:rPr lang="en-US" sz="1400" dirty="0" err="1"/>
              <a:t>stanicama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u </a:t>
            </a:r>
            <a:r>
              <a:rPr lang="en-US" sz="1400" dirty="0" err="1"/>
              <a:t>vagonima</a:t>
            </a:r>
            <a:r>
              <a:rPr lang="en-US" sz="1400" dirty="0"/>
              <a:t> </a:t>
            </a:r>
            <a:r>
              <a:rPr lang="en-US" sz="1400" dirty="0" err="1"/>
              <a:t>metroa</a:t>
            </a:r>
            <a:endParaRPr lang="en-US" sz="1400" dirty="0"/>
          </a:p>
        </p:txBody>
      </p:sp>
      <p:pic>
        <p:nvPicPr>
          <p:cNvPr id="5122" name="Picture 2" descr="Every second counts: Why modern rail needs smarter onboard communication -  International Railway Journal">
            <a:extLst>
              <a:ext uri="{FF2B5EF4-FFF2-40B4-BE49-F238E27FC236}">
                <a16:creationId xmlns:a16="http://schemas.microsoft.com/office/drawing/2014/main" id="{B19C03B9-B7C9-E182-6E24-DDF4C568150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053" y="2426676"/>
            <a:ext cx="5362122" cy="301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C0763F-02FD-915C-231E-C424470A164C}"/>
              </a:ext>
            </a:extLst>
          </p:cNvPr>
          <p:cNvSpPr txBox="1"/>
          <p:nvPr/>
        </p:nvSpPr>
        <p:spPr>
          <a:xfrm>
            <a:off x="6218238" y="5839390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Izvor </a:t>
            </a:r>
            <a:r>
              <a:rPr lang="en-US" sz="1200" dirty="0" err="1"/>
              <a:t>slike</a:t>
            </a:r>
            <a:r>
              <a:rPr lang="en-US" sz="1200" dirty="0"/>
              <a:t>: https://www.railjournal.com/</a:t>
            </a:r>
          </a:p>
        </p:txBody>
      </p:sp>
    </p:spTree>
    <p:extLst>
      <p:ext uri="{BB962C8B-B14F-4D97-AF65-F5344CB8AC3E}">
        <p14:creationId xmlns:p14="http://schemas.microsoft.com/office/powerpoint/2010/main" val="1637051927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75EE9-B1E9-CA4C-5A23-440E742AB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Univerzalni</a:t>
            </a:r>
            <a:r>
              <a:rPr lang="en-US" dirty="0"/>
              <a:t> </a:t>
            </a:r>
            <a:r>
              <a:rPr lang="en-US" dirty="0" err="1"/>
              <a:t>dizajn</a:t>
            </a:r>
            <a:r>
              <a:rPr lang="en-US" dirty="0"/>
              <a:t> 5: TOLERANCIJA NA GREŠKE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4CD82-5B4C-38F7-6928-A514920D40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3"/>
            <a:ext cx="4937760" cy="4428330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Dizajn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smanjuje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opasnosti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i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negativne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posledice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slučajnih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ili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nenamernih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radnji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SMERNICE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5a.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Organizovati</a:t>
            </a:r>
            <a:r>
              <a:rPr lang="en-US" dirty="0"/>
              <a:t> </a:t>
            </a:r>
            <a:r>
              <a:rPr lang="en-US" dirty="0" err="1"/>
              <a:t>elemente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da se </a:t>
            </a:r>
            <a:r>
              <a:rPr lang="en-US" dirty="0" err="1"/>
              <a:t>smanje</a:t>
            </a:r>
            <a:r>
              <a:rPr lang="en-US" dirty="0"/>
              <a:t> </a:t>
            </a:r>
            <a:r>
              <a:rPr lang="en-US" dirty="0" err="1"/>
              <a:t>opasnosti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greške</a:t>
            </a:r>
            <a:r>
              <a:rPr lang="en-US" dirty="0"/>
              <a:t>: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korišćeni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najpristupačniji</a:t>
            </a:r>
            <a:r>
              <a:rPr lang="en-US" dirty="0"/>
              <a:t>; </a:t>
            </a:r>
            <a:r>
              <a:rPr lang="en-US" dirty="0" err="1"/>
              <a:t>opasni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uklonjeni</a:t>
            </a:r>
            <a:r>
              <a:rPr lang="en-US" dirty="0"/>
              <a:t>, </a:t>
            </a:r>
            <a:r>
              <a:rPr lang="en-US" dirty="0" err="1"/>
              <a:t>izolovani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zaštićeni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5b.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Obezbediti</a:t>
            </a:r>
            <a:r>
              <a:rPr lang="en-US" dirty="0"/>
              <a:t> </a:t>
            </a:r>
            <a:r>
              <a:rPr lang="en-US" dirty="0" err="1"/>
              <a:t>upozorenja</a:t>
            </a:r>
            <a:r>
              <a:rPr lang="en-US" dirty="0"/>
              <a:t> o </a:t>
            </a:r>
            <a:r>
              <a:rPr lang="en-US" dirty="0" err="1"/>
              <a:t>opasnostima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greškama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5c.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Obezbediti</a:t>
            </a:r>
            <a:r>
              <a:rPr lang="en-US" dirty="0"/>
              <a:t> </a:t>
            </a:r>
            <a:r>
              <a:rPr lang="en-US" dirty="0" err="1"/>
              <a:t>zaštitne</a:t>
            </a:r>
            <a:r>
              <a:rPr lang="en-US" dirty="0"/>
              <a:t> </a:t>
            </a:r>
            <a:r>
              <a:rPr lang="en-US" dirty="0" err="1"/>
              <a:t>mehanizme</a:t>
            </a:r>
            <a:r>
              <a:rPr lang="en-US" dirty="0"/>
              <a:t> koji </a:t>
            </a:r>
            <a:r>
              <a:rPr lang="en-US" dirty="0" err="1"/>
              <a:t>sprečavaju</a:t>
            </a:r>
            <a:r>
              <a:rPr lang="en-US" dirty="0"/>
              <a:t> </a:t>
            </a:r>
            <a:r>
              <a:rPr lang="en-US" dirty="0" err="1"/>
              <a:t>ozbiljne</a:t>
            </a:r>
            <a:r>
              <a:rPr lang="en-US" dirty="0"/>
              <a:t> </a:t>
            </a:r>
            <a:r>
              <a:rPr lang="en-US" dirty="0" err="1"/>
              <a:t>posledice</a:t>
            </a:r>
            <a:r>
              <a:rPr lang="en-US" dirty="0"/>
              <a:t> </a:t>
            </a:r>
            <a:r>
              <a:rPr lang="en-US" dirty="0" err="1"/>
              <a:t>greške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5d.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Obeshrabriti</a:t>
            </a:r>
            <a:r>
              <a:rPr lang="en-US" dirty="0"/>
              <a:t> </a:t>
            </a:r>
            <a:r>
              <a:rPr lang="en-US" dirty="0" err="1"/>
              <a:t>nesvesne</a:t>
            </a:r>
            <a:r>
              <a:rPr lang="en-US" dirty="0"/>
              <a:t> </a:t>
            </a:r>
            <a:r>
              <a:rPr lang="en-US" dirty="0" err="1"/>
              <a:t>radnje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zadataka</a:t>
            </a:r>
            <a:r>
              <a:rPr lang="en-US" dirty="0"/>
              <a:t> koji </a:t>
            </a:r>
            <a:r>
              <a:rPr lang="en-US" dirty="0" err="1"/>
              <a:t>zahtevaju</a:t>
            </a:r>
            <a:r>
              <a:rPr lang="en-US" dirty="0"/>
              <a:t> </a:t>
            </a:r>
            <a:r>
              <a:rPr lang="en-US" dirty="0" err="1"/>
              <a:t>pažnju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PRIMERI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dirty="0" err="1"/>
              <a:t>Automobilski</a:t>
            </a:r>
            <a:r>
              <a:rPr lang="en-US" dirty="0"/>
              <a:t> </a:t>
            </a:r>
            <a:r>
              <a:rPr lang="en-US" dirty="0" err="1"/>
              <a:t>ključ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dvostranim</a:t>
            </a:r>
            <a:r>
              <a:rPr lang="en-US" dirty="0"/>
              <a:t> </a:t>
            </a:r>
            <a:r>
              <a:rPr lang="en-US" dirty="0" err="1"/>
              <a:t>usecima</a:t>
            </a:r>
            <a:r>
              <a:rPr lang="en-US" dirty="0"/>
              <a:t> koji se </a:t>
            </a:r>
            <a:r>
              <a:rPr lang="en-US" dirty="0" err="1"/>
              <a:t>lako</a:t>
            </a:r>
            <a:r>
              <a:rPr lang="en-US" dirty="0"/>
              <a:t> </a:t>
            </a:r>
            <a:r>
              <a:rPr lang="en-US" dirty="0" err="1"/>
              <a:t>ubacuje</a:t>
            </a:r>
            <a:r>
              <a:rPr lang="en-US" dirty="0"/>
              <a:t> u </a:t>
            </a:r>
            <a:r>
              <a:rPr lang="en-US" dirty="0" err="1"/>
              <a:t>bravu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oba </a:t>
            </a:r>
            <a:r>
              <a:rPr lang="en-US" dirty="0" err="1"/>
              <a:t>moguća</a:t>
            </a:r>
            <a:r>
              <a:rPr lang="en-US" dirty="0"/>
              <a:t> </a:t>
            </a:r>
            <a:r>
              <a:rPr lang="en-US" dirty="0" err="1"/>
              <a:t>načina</a:t>
            </a:r>
            <a:endParaRPr lang="en-US" dirty="0"/>
          </a:p>
          <a:p>
            <a:pPr lvl="1"/>
            <a:r>
              <a:rPr lang="en-US" dirty="0" err="1"/>
              <a:t>Funkcija</a:t>
            </a:r>
            <a:r>
              <a:rPr lang="en-US" dirty="0"/>
              <a:t> „</a:t>
            </a:r>
            <a:r>
              <a:rPr lang="en-US" dirty="0" err="1"/>
              <a:t>opozovi</a:t>
            </a:r>
            <a:r>
              <a:rPr lang="en-US" dirty="0"/>
              <a:t>“ (</a:t>
            </a:r>
            <a:r>
              <a:rPr lang="en-US" i="1" dirty="0"/>
              <a:t>undo</a:t>
            </a:r>
            <a:r>
              <a:rPr lang="en-US" dirty="0"/>
              <a:t>) u </a:t>
            </a:r>
            <a:r>
              <a:rPr lang="en-US" dirty="0" err="1"/>
              <a:t>računarskom</a:t>
            </a:r>
            <a:r>
              <a:rPr lang="en-US" dirty="0"/>
              <a:t> </a:t>
            </a:r>
            <a:r>
              <a:rPr lang="en-US" dirty="0" err="1"/>
              <a:t>softveru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korisniku</a:t>
            </a:r>
            <a:r>
              <a:rPr lang="en-US" dirty="0"/>
              <a:t> da </a:t>
            </a:r>
            <a:r>
              <a:rPr lang="en-US" dirty="0" err="1"/>
              <a:t>ispravi</a:t>
            </a:r>
            <a:r>
              <a:rPr lang="en-US" dirty="0"/>
              <a:t> </a:t>
            </a:r>
            <a:r>
              <a:rPr lang="en-US" dirty="0" err="1"/>
              <a:t>greške</a:t>
            </a:r>
            <a:r>
              <a:rPr lang="en-US" dirty="0"/>
              <a:t> bez </a:t>
            </a:r>
            <a:r>
              <a:rPr lang="en-US" dirty="0" err="1"/>
              <a:t>posledica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E2769A8-49E6-0487-7C62-AF05FF5D387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75438" y="1846263"/>
            <a:ext cx="4022725" cy="40227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31151E-5FB5-0686-1AED-EF78AAF9D767}"/>
              </a:ext>
            </a:extLst>
          </p:cNvPr>
          <p:cNvSpPr txBox="1"/>
          <p:nvPr/>
        </p:nvSpPr>
        <p:spPr>
          <a:xfrm>
            <a:off x="6675437" y="5997064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Izvor </a:t>
            </a:r>
            <a:r>
              <a:rPr lang="en-US" sz="1200" dirty="0" err="1"/>
              <a:t>slike</a:t>
            </a:r>
            <a:r>
              <a:rPr lang="en-US" sz="1200" dirty="0"/>
              <a:t>: https://pixabay.com/</a:t>
            </a:r>
          </a:p>
        </p:txBody>
      </p:sp>
    </p:spTree>
    <p:extLst>
      <p:ext uri="{BB962C8B-B14F-4D97-AF65-F5344CB8AC3E}">
        <p14:creationId xmlns:p14="http://schemas.microsoft.com/office/powerpoint/2010/main" val="3052884884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BEC39-AA43-53C5-0ABE-1EB9898C5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Univerzalni</a:t>
            </a:r>
            <a:r>
              <a:rPr lang="en-US" dirty="0"/>
              <a:t> </a:t>
            </a:r>
            <a:r>
              <a:rPr lang="en-US" dirty="0" err="1"/>
              <a:t>dizajn</a:t>
            </a:r>
            <a:r>
              <a:rPr lang="en-US" dirty="0"/>
              <a:t> 6: MALI FIZIČKI NAPOR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5AD63-42B0-DCD0-1880-99C77E2CB3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Dizajn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može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da se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koristi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efikasno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i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udobno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uz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minimalan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zamor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SMERNICE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6a.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Omogućiti</a:t>
            </a:r>
            <a:r>
              <a:rPr lang="en-US" dirty="0"/>
              <a:t> </a:t>
            </a:r>
            <a:r>
              <a:rPr lang="en-US" dirty="0" err="1"/>
              <a:t>korisniku</a:t>
            </a:r>
            <a:r>
              <a:rPr lang="en-US" dirty="0"/>
              <a:t> da </a:t>
            </a:r>
            <a:r>
              <a:rPr lang="en-US" dirty="0" err="1"/>
              <a:t>zadrži</a:t>
            </a:r>
            <a:r>
              <a:rPr lang="en-US" dirty="0"/>
              <a:t> </a:t>
            </a:r>
            <a:r>
              <a:rPr lang="en-US" dirty="0" err="1"/>
              <a:t>neutralan</a:t>
            </a:r>
            <a:r>
              <a:rPr lang="en-US" dirty="0"/>
              <a:t> </a:t>
            </a:r>
            <a:r>
              <a:rPr lang="en-US" dirty="0" err="1"/>
              <a:t>položaj</a:t>
            </a:r>
            <a:r>
              <a:rPr lang="en-US" dirty="0"/>
              <a:t> </a:t>
            </a:r>
            <a:r>
              <a:rPr lang="en-US" dirty="0" err="1"/>
              <a:t>tela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6b.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Koristiti</a:t>
            </a:r>
            <a:r>
              <a:rPr lang="en-US" dirty="0"/>
              <a:t> </a:t>
            </a:r>
            <a:r>
              <a:rPr lang="en-US" dirty="0" err="1"/>
              <a:t>razumnu</a:t>
            </a:r>
            <a:r>
              <a:rPr lang="en-US" dirty="0"/>
              <a:t> </a:t>
            </a:r>
            <a:r>
              <a:rPr lang="en-US" dirty="0" err="1"/>
              <a:t>silu</a:t>
            </a:r>
            <a:r>
              <a:rPr lang="en-US" dirty="0"/>
              <a:t> </a:t>
            </a:r>
            <a:r>
              <a:rPr lang="en-US" dirty="0" err="1"/>
              <a:t>potrebnu</a:t>
            </a:r>
            <a:r>
              <a:rPr lang="en-US" dirty="0"/>
              <a:t> za </a:t>
            </a:r>
            <a:r>
              <a:rPr lang="en-US" dirty="0" err="1"/>
              <a:t>rukovanje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6c.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pl-PL" dirty="0"/>
              <a:t>Smanjiti potrebu za ponavljajućim radnjama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6d.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Samnjiti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potrebu</a:t>
            </a:r>
            <a:r>
              <a:rPr lang="en-US" dirty="0">
                <a:solidFill>
                  <a:schemeClr val="tx1"/>
                </a:solidFill>
              </a:rPr>
              <a:t> za </a:t>
            </a:r>
            <a:r>
              <a:rPr lang="en-US" dirty="0" err="1">
                <a:solidFill>
                  <a:schemeClr val="tx1"/>
                </a:solidFill>
              </a:rPr>
              <a:t>dugotrajnim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fizičkim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naporom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PRIMERI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dirty="0" err="1"/>
              <a:t>Kvake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ručke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vratima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slavinama</a:t>
            </a:r>
            <a:r>
              <a:rPr lang="en-US" dirty="0"/>
              <a:t> 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poluge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petlje</a:t>
            </a:r>
            <a:endParaRPr lang="en-US" dirty="0"/>
          </a:p>
          <a:p>
            <a:pPr lvl="1"/>
            <a:r>
              <a:rPr lang="en-US" dirty="0"/>
              <a:t>Lambe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dodir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uključuju</a:t>
            </a:r>
            <a:r>
              <a:rPr lang="en-US" dirty="0"/>
              <a:t> bez </a:t>
            </a:r>
            <a:r>
              <a:rPr lang="en-US" dirty="0" err="1"/>
              <a:t>prekidača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86BE391-6178-4509-2DD0-1096DB2856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18238" y="2212560"/>
            <a:ext cx="4937125" cy="32901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CC4128-B449-43CB-DBB0-0E55E7D11D74}"/>
              </a:ext>
            </a:extLst>
          </p:cNvPr>
          <p:cNvSpPr txBox="1"/>
          <p:nvPr/>
        </p:nvSpPr>
        <p:spPr>
          <a:xfrm>
            <a:off x="6218238" y="5869094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Izvor </a:t>
            </a:r>
            <a:r>
              <a:rPr lang="en-US" sz="1200" dirty="0" err="1"/>
              <a:t>slike</a:t>
            </a:r>
            <a:r>
              <a:rPr lang="en-US" sz="1200" dirty="0"/>
              <a:t>: https://pixabay.com/</a:t>
            </a:r>
          </a:p>
        </p:txBody>
      </p:sp>
    </p:spTree>
    <p:extLst>
      <p:ext uri="{BB962C8B-B14F-4D97-AF65-F5344CB8AC3E}">
        <p14:creationId xmlns:p14="http://schemas.microsoft.com/office/powerpoint/2010/main" val="1822354290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6C77B-38B8-AEDB-956A-7879B4813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Univerzalni</a:t>
            </a:r>
            <a:r>
              <a:rPr lang="en-US" dirty="0"/>
              <a:t> </a:t>
            </a:r>
            <a:r>
              <a:rPr lang="en-US" dirty="0" err="1"/>
              <a:t>dizajn</a:t>
            </a:r>
            <a:r>
              <a:rPr lang="en-US" dirty="0"/>
              <a:t> 7: VELIČINA I PROSTOR ZA PRISTUP I KORIŠĆENJE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7AF01B-E9F6-440E-D528-D021F56CD9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3"/>
            <a:ext cx="4937760" cy="4300359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Obezbeđeni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su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odgovarajuća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veličina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i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prostor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za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pristup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dohvat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rukovanje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i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korišćenje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bez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obzira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na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telesne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karakteristike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položaj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tela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ili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pokretljivost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korisnika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SMERNICE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7a.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Obezbediti</a:t>
            </a:r>
            <a:r>
              <a:rPr lang="en-US" dirty="0"/>
              <a:t> </a:t>
            </a:r>
            <a:r>
              <a:rPr lang="en-US" dirty="0" err="1"/>
              <a:t>jasan</a:t>
            </a:r>
            <a:r>
              <a:rPr lang="en-US" dirty="0"/>
              <a:t> </a:t>
            </a:r>
            <a:r>
              <a:rPr lang="en-US" dirty="0" err="1"/>
              <a:t>pogled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važne</a:t>
            </a:r>
            <a:r>
              <a:rPr lang="en-US" dirty="0"/>
              <a:t> </a:t>
            </a:r>
            <a:r>
              <a:rPr lang="en-US" dirty="0" err="1"/>
              <a:t>elemente</a:t>
            </a:r>
            <a:r>
              <a:rPr lang="en-US" dirty="0"/>
              <a:t> za </a:t>
            </a:r>
            <a:r>
              <a:rPr lang="en-US" dirty="0" err="1"/>
              <a:t>korisnike</a:t>
            </a:r>
            <a:r>
              <a:rPr lang="en-US" dirty="0"/>
              <a:t> u </a:t>
            </a:r>
            <a:r>
              <a:rPr lang="en-US" dirty="0" err="1"/>
              <a:t>sedećem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stojećem</a:t>
            </a:r>
            <a:r>
              <a:rPr lang="en-US" dirty="0"/>
              <a:t> </a:t>
            </a:r>
            <a:r>
              <a:rPr lang="en-US" dirty="0" err="1"/>
              <a:t>položaju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7b.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Omogućiti</a:t>
            </a:r>
            <a:r>
              <a:rPr lang="en-US" dirty="0"/>
              <a:t> da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lako</a:t>
            </a:r>
            <a:r>
              <a:rPr lang="en-US" dirty="0"/>
              <a:t> </a:t>
            </a:r>
            <a:r>
              <a:rPr lang="en-US" dirty="0" err="1"/>
              <a:t>dostupni</a:t>
            </a:r>
            <a:r>
              <a:rPr lang="en-US" dirty="0"/>
              <a:t> </a:t>
            </a:r>
            <a:r>
              <a:rPr lang="en-US" dirty="0" err="1"/>
              <a:t>korisnicima</a:t>
            </a:r>
            <a:r>
              <a:rPr lang="en-US" dirty="0"/>
              <a:t> u </a:t>
            </a:r>
            <a:r>
              <a:rPr lang="en-US" dirty="0" err="1"/>
              <a:t>sedećem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stojećem</a:t>
            </a:r>
            <a:r>
              <a:rPr lang="en-US" dirty="0"/>
              <a:t> </a:t>
            </a:r>
            <a:r>
              <a:rPr lang="en-US" dirty="0" err="1"/>
              <a:t>položaju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7c.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Prilagoditi</a:t>
            </a:r>
            <a:r>
              <a:rPr lang="en-US" dirty="0"/>
              <a:t> se </a:t>
            </a:r>
            <a:r>
              <a:rPr lang="en-US" dirty="0" err="1"/>
              <a:t>razlikama</a:t>
            </a:r>
            <a:r>
              <a:rPr lang="en-US" dirty="0"/>
              <a:t> u </a:t>
            </a:r>
            <a:r>
              <a:rPr lang="en-US" dirty="0" err="1"/>
              <a:t>veličini</a:t>
            </a:r>
            <a:r>
              <a:rPr lang="en-US" dirty="0"/>
              <a:t> </a:t>
            </a:r>
            <a:r>
              <a:rPr lang="en-US" dirty="0" err="1"/>
              <a:t>šake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načinu</a:t>
            </a:r>
            <a:r>
              <a:rPr lang="en-US" dirty="0"/>
              <a:t> </a:t>
            </a:r>
            <a:r>
              <a:rPr lang="en-US" dirty="0" err="1"/>
              <a:t>hvata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7d.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Obezbediti</a:t>
            </a:r>
            <a:r>
              <a:rPr lang="en-US" dirty="0"/>
              <a:t> 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dirty="0" err="1"/>
              <a:t>prostora</a:t>
            </a:r>
            <a:r>
              <a:rPr lang="en-US" dirty="0"/>
              <a:t> za </a:t>
            </a:r>
            <a:r>
              <a:rPr lang="en-US" dirty="0" err="1"/>
              <a:t>korišćenje</a:t>
            </a:r>
            <a:r>
              <a:rPr lang="en-US" dirty="0"/>
              <a:t> </a:t>
            </a:r>
            <a:r>
              <a:rPr lang="en-US" dirty="0" err="1"/>
              <a:t>asistivnih</a:t>
            </a:r>
            <a:r>
              <a:rPr lang="en-US" dirty="0"/>
              <a:t> </a:t>
            </a:r>
            <a:r>
              <a:rPr lang="en-US" dirty="0" err="1"/>
              <a:t>pomagala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lične</a:t>
            </a:r>
            <a:r>
              <a:rPr lang="en-US" dirty="0"/>
              <a:t> </a:t>
            </a:r>
            <a:r>
              <a:rPr lang="en-US" dirty="0" err="1"/>
              <a:t>asistencije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PRIMERI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postavljene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prednje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dirty="0" err="1"/>
              <a:t>slobodnog</a:t>
            </a:r>
            <a:r>
              <a:rPr lang="en-US" dirty="0"/>
              <a:t> </a:t>
            </a:r>
            <a:r>
              <a:rPr lang="en-US" dirty="0" err="1"/>
              <a:t>prostora</a:t>
            </a:r>
            <a:r>
              <a:rPr lang="en-US" dirty="0"/>
              <a:t> </a:t>
            </a:r>
            <a:r>
              <a:rPr lang="en-US" dirty="0" err="1"/>
              <a:t>oko</a:t>
            </a:r>
            <a:r>
              <a:rPr lang="en-US" dirty="0"/>
              <a:t> </a:t>
            </a:r>
            <a:r>
              <a:rPr lang="en-US" dirty="0" err="1"/>
              <a:t>uređaja</a:t>
            </a:r>
            <a:r>
              <a:rPr lang="en-US" dirty="0"/>
              <a:t>, </a:t>
            </a:r>
            <a:r>
              <a:rPr lang="en-US" dirty="0" err="1"/>
              <a:t>poštanskih</a:t>
            </a:r>
            <a:r>
              <a:rPr lang="en-US" dirty="0"/>
              <a:t> </a:t>
            </a:r>
            <a:r>
              <a:rPr lang="en-US" dirty="0" err="1"/>
              <a:t>sandučića</a:t>
            </a:r>
            <a:r>
              <a:rPr lang="en-US" dirty="0"/>
              <a:t>, </a:t>
            </a:r>
            <a:r>
              <a:rPr lang="en-US" dirty="0" err="1"/>
              <a:t>kontejnera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elemenata</a:t>
            </a:r>
            <a:endParaRPr lang="en-US" dirty="0"/>
          </a:p>
          <a:p>
            <a:pPr lvl="1"/>
            <a:r>
              <a:rPr lang="en-US" dirty="0" err="1"/>
              <a:t>Široke</a:t>
            </a:r>
            <a:r>
              <a:rPr lang="en-US" dirty="0"/>
              <a:t> </a:t>
            </a:r>
            <a:r>
              <a:rPr lang="en-US" dirty="0" err="1"/>
              <a:t>kapije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metro </a:t>
            </a:r>
            <a:r>
              <a:rPr lang="en-US" dirty="0" err="1"/>
              <a:t>stanicama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omogućavaju</a:t>
            </a:r>
            <a:r>
              <a:rPr lang="en-US" dirty="0"/>
              <a:t> </a:t>
            </a:r>
            <a:r>
              <a:rPr lang="en-US" dirty="0" err="1"/>
              <a:t>prolaz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korisnicima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683E996-05B7-E3AB-AA66-1DB023101F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18238" y="2212560"/>
            <a:ext cx="4937125" cy="32901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7F7D90-5DDB-C512-8B65-F59E96496941}"/>
              </a:ext>
            </a:extLst>
          </p:cNvPr>
          <p:cNvSpPr txBox="1"/>
          <p:nvPr/>
        </p:nvSpPr>
        <p:spPr>
          <a:xfrm>
            <a:off x="6218238" y="5869094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Izvor </a:t>
            </a:r>
            <a:r>
              <a:rPr lang="en-US" sz="1200" dirty="0" err="1"/>
              <a:t>slike</a:t>
            </a:r>
            <a:r>
              <a:rPr lang="en-US" sz="1200" dirty="0"/>
              <a:t>: https://pixabay.com/</a:t>
            </a:r>
          </a:p>
        </p:txBody>
      </p:sp>
    </p:spTree>
    <p:extLst>
      <p:ext uri="{BB962C8B-B14F-4D97-AF65-F5344CB8AC3E}">
        <p14:creationId xmlns:p14="http://schemas.microsoft.com/office/powerpoint/2010/main" val="2671980037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E1EF8-6EE9-EAC3-53F8-45EBBA956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 program </a:t>
            </a:r>
            <a:r>
              <a:rPr lang="en-US" dirty="0" err="1"/>
              <a:t>obuke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030C3-9A5A-0DAB-9222-85C3493D3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461674" cy="4531620"/>
          </a:xfrm>
        </p:spPr>
        <p:txBody>
          <a:bodyPr>
            <a:normAutofit fontScale="92500"/>
          </a:bodyPr>
          <a:lstStyle/>
          <a:p>
            <a:r>
              <a:rPr lang="en-US" sz="2400" dirty="0" err="1"/>
              <a:t>Ovaj</a:t>
            </a:r>
            <a:r>
              <a:rPr lang="en-US" sz="2400" dirty="0"/>
              <a:t> program </a:t>
            </a:r>
            <a:r>
              <a:rPr lang="en-US" sz="2400" dirty="0" err="1"/>
              <a:t>obuke</a:t>
            </a:r>
            <a:r>
              <a:rPr lang="en-US" sz="2400" dirty="0"/>
              <a:t> </a:t>
            </a:r>
            <a:r>
              <a:rPr lang="en-US" sz="2400" dirty="0" err="1"/>
              <a:t>osmišljen</a:t>
            </a:r>
            <a:r>
              <a:rPr lang="en-US" sz="2400" dirty="0"/>
              <a:t> je za </a:t>
            </a:r>
            <a:r>
              <a:rPr lang="en-US" sz="2400" dirty="0" err="1"/>
              <a:t>obuku</a:t>
            </a:r>
            <a:r>
              <a:rPr lang="en-US" sz="2400" dirty="0"/>
              <a:t> </a:t>
            </a:r>
            <a:r>
              <a:rPr lang="en-US" sz="2400" dirty="0" err="1"/>
              <a:t>budućih</a:t>
            </a:r>
            <a:r>
              <a:rPr lang="en-US" sz="2400" dirty="0"/>
              <a:t> </a:t>
            </a:r>
            <a:r>
              <a:rPr lang="en-US" sz="2400" dirty="0" err="1"/>
              <a:t>trenera</a:t>
            </a:r>
            <a:r>
              <a:rPr lang="en-US" sz="2400" dirty="0"/>
              <a:t> (Train-the-Trainer – </a:t>
            </a:r>
            <a:r>
              <a:rPr lang="en-US" sz="2400" dirty="0" err="1"/>
              <a:t>ToT</a:t>
            </a:r>
            <a:r>
              <a:rPr lang="en-US" sz="2400" dirty="0"/>
              <a:t>) u </a:t>
            </a:r>
            <a:r>
              <a:rPr lang="en-US" sz="2400" dirty="0" err="1"/>
              <a:t>oblasti</a:t>
            </a:r>
            <a:r>
              <a:rPr lang="en-US" sz="2400" dirty="0"/>
              <a:t> </a:t>
            </a:r>
            <a:r>
              <a:rPr lang="en-US" sz="2400" dirty="0" err="1"/>
              <a:t>pristupačnog</a:t>
            </a:r>
            <a:r>
              <a:rPr lang="en-US" sz="2400" dirty="0"/>
              <a:t> </a:t>
            </a:r>
            <a:r>
              <a:rPr lang="en-US" sz="2400" dirty="0" err="1"/>
              <a:t>kulturnog</a:t>
            </a:r>
            <a:r>
              <a:rPr lang="en-US" sz="2400" dirty="0"/>
              <a:t> </a:t>
            </a:r>
            <a:r>
              <a:rPr lang="en-US" sz="2400" dirty="0" err="1"/>
              <a:t>turizma</a:t>
            </a:r>
            <a:r>
              <a:rPr lang="en-GB" sz="2400" dirty="0"/>
              <a:t>. </a:t>
            </a:r>
          </a:p>
          <a:p>
            <a:r>
              <a:rPr lang="en-US" sz="2400" dirty="0"/>
              <a:t>Program </a:t>
            </a:r>
            <a:r>
              <a:rPr lang="en-US" sz="2400" dirty="0" err="1"/>
              <a:t>pruža</a:t>
            </a:r>
            <a:r>
              <a:rPr lang="en-US" sz="2400" dirty="0"/>
              <a:t> </a:t>
            </a:r>
            <a:r>
              <a:rPr lang="en-US" sz="2400" dirty="0" err="1"/>
              <a:t>znanja</a:t>
            </a:r>
            <a:r>
              <a:rPr lang="en-US" sz="2400" dirty="0"/>
              <a:t>, </a:t>
            </a:r>
            <a:r>
              <a:rPr lang="en-US" sz="2400" dirty="0" err="1"/>
              <a:t>veštine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resurse</a:t>
            </a:r>
            <a:r>
              <a:rPr lang="en-US" sz="2400" dirty="0"/>
              <a:t> </a:t>
            </a:r>
            <a:r>
              <a:rPr lang="en-US" sz="2400" dirty="0" err="1"/>
              <a:t>potrebne</a:t>
            </a:r>
            <a:r>
              <a:rPr lang="en-US" sz="2400" dirty="0"/>
              <a:t> </a:t>
            </a:r>
            <a:r>
              <a:rPr lang="en-US" sz="2400" dirty="0" err="1"/>
              <a:t>iskusnim</a:t>
            </a:r>
            <a:r>
              <a:rPr lang="en-US" sz="2400" dirty="0"/>
              <a:t> </a:t>
            </a:r>
            <a:r>
              <a:rPr lang="en-US" sz="2400" dirty="0" err="1"/>
              <a:t>profesionalcima</a:t>
            </a:r>
            <a:r>
              <a:rPr lang="en-US" sz="2400" dirty="0"/>
              <a:t> </a:t>
            </a:r>
            <a:r>
              <a:rPr lang="en-US" sz="2400" dirty="0" err="1"/>
              <a:t>iz</a:t>
            </a:r>
            <a:r>
              <a:rPr lang="en-US" sz="2400" dirty="0"/>
              <a:t> </a:t>
            </a:r>
            <a:r>
              <a:rPr lang="en-US" sz="2400" dirty="0" err="1"/>
              <a:t>oblasti</a:t>
            </a:r>
            <a:r>
              <a:rPr lang="en-US" sz="2400" dirty="0"/>
              <a:t> </a:t>
            </a:r>
            <a:r>
              <a:rPr lang="en-US" sz="2400" dirty="0" err="1"/>
              <a:t>turizma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kulturnog</a:t>
            </a:r>
            <a:r>
              <a:rPr lang="en-US" sz="2400" dirty="0"/>
              <a:t> </a:t>
            </a:r>
            <a:r>
              <a:rPr lang="en-US" sz="2400" dirty="0" err="1"/>
              <a:t>nasleđa</a:t>
            </a:r>
            <a:r>
              <a:rPr lang="en-US" sz="2400" dirty="0"/>
              <a:t> </a:t>
            </a:r>
            <a:r>
              <a:rPr lang="en-US" sz="2400" dirty="0" err="1"/>
              <a:t>iz</a:t>
            </a:r>
            <a:r>
              <a:rPr lang="en-US" sz="2400" dirty="0"/>
              <a:t> </a:t>
            </a:r>
            <a:r>
              <a:rPr lang="en-US" sz="2400" dirty="0" err="1"/>
              <a:t>Srbije</a:t>
            </a:r>
            <a:r>
              <a:rPr lang="en-US" sz="2400" dirty="0"/>
              <a:t>, </a:t>
            </a:r>
            <a:r>
              <a:rPr lang="en-US" sz="2400" dirty="0" err="1"/>
              <a:t>Bugarske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Slovenije</a:t>
            </a:r>
            <a:r>
              <a:rPr lang="en-US" sz="2400" dirty="0"/>
              <a:t> </a:t>
            </a:r>
            <a:r>
              <a:rPr lang="en-US" sz="2400" dirty="0" err="1"/>
              <a:t>kako</a:t>
            </a:r>
            <a:r>
              <a:rPr lang="en-US" sz="2400" dirty="0"/>
              <a:t> bi </a:t>
            </a:r>
            <a:r>
              <a:rPr lang="en-US" sz="2400" dirty="0" err="1"/>
              <a:t>postali</a:t>
            </a:r>
            <a:r>
              <a:rPr lang="en-US" sz="2400" dirty="0"/>
              <a:t> </a:t>
            </a:r>
            <a:r>
              <a:rPr lang="en-US" sz="2400" dirty="0" err="1"/>
              <a:t>treneri</a:t>
            </a:r>
            <a:r>
              <a:rPr lang="en-US" sz="2400" dirty="0"/>
              <a:t> za </a:t>
            </a:r>
            <a:r>
              <a:rPr lang="en-US" sz="2400" dirty="0" err="1"/>
              <a:t>pristupačnost</a:t>
            </a:r>
            <a:r>
              <a:rPr lang="en-GB" sz="2400" dirty="0"/>
              <a:t>. </a:t>
            </a:r>
          </a:p>
          <a:p>
            <a:r>
              <a:rPr lang="nb-NO" sz="2400" dirty="0"/>
              <a:t>Moduli 1–6 realizuju se onlajn tokom 6 nedelja i predstavljaju obavezne module</a:t>
            </a:r>
            <a:r>
              <a:rPr lang="en-GB" sz="2400" dirty="0"/>
              <a:t>.</a:t>
            </a:r>
          </a:p>
          <a:p>
            <a:r>
              <a:rPr lang="en-US" sz="2400" dirty="0"/>
              <a:t>Moduli 7–9 </a:t>
            </a:r>
            <a:r>
              <a:rPr lang="en-US" sz="2400" dirty="0" err="1"/>
              <a:t>realizuju</a:t>
            </a:r>
            <a:r>
              <a:rPr lang="en-US" sz="2400" dirty="0"/>
              <a:t> se </a:t>
            </a:r>
            <a:r>
              <a:rPr lang="en-US" sz="2400" dirty="0" err="1"/>
              <a:t>uživo</a:t>
            </a:r>
            <a:r>
              <a:rPr lang="en-US" sz="2400" dirty="0"/>
              <a:t>, </a:t>
            </a:r>
            <a:r>
              <a:rPr lang="en-US" sz="2400" dirty="0" err="1"/>
              <a:t>kroz</a:t>
            </a:r>
            <a:r>
              <a:rPr lang="en-US" sz="2400" dirty="0"/>
              <a:t> tri </a:t>
            </a:r>
            <a:r>
              <a:rPr lang="en-US" sz="2400" dirty="0" err="1"/>
              <a:t>radionice</a:t>
            </a:r>
            <a:r>
              <a:rPr lang="en-US" sz="2400" dirty="0"/>
              <a:t> </a:t>
            </a:r>
            <a:r>
              <a:rPr lang="en-US" sz="2400" dirty="0" err="1"/>
              <a:t>organizovane</a:t>
            </a:r>
            <a:r>
              <a:rPr lang="en-US" sz="2400" dirty="0"/>
              <a:t> u </a:t>
            </a:r>
            <a:r>
              <a:rPr lang="en-US" sz="2400" dirty="0" err="1"/>
              <a:t>okviru</a:t>
            </a:r>
            <a:r>
              <a:rPr lang="en-US" sz="2400" dirty="0"/>
              <a:t> </a:t>
            </a:r>
            <a:r>
              <a:rPr lang="en-US" sz="2400" dirty="0" err="1"/>
              <a:t>studijskih</a:t>
            </a:r>
            <a:r>
              <a:rPr lang="en-US" sz="2400" dirty="0"/>
              <a:t> </a:t>
            </a:r>
            <a:r>
              <a:rPr lang="en-US" sz="2400" dirty="0" err="1"/>
              <a:t>poseta</a:t>
            </a:r>
            <a:endParaRPr lang="en-GB" sz="2400" dirty="0"/>
          </a:p>
          <a:p>
            <a:r>
              <a:rPr lang="en-US" sz="2400" dirty="0" err="1"/>
              <a:t>Materijali</a:t>
            </a:r>
            <a:r>
              <a:rPr lang="en-US" sz="2400" dirty="0"/>
              <a:t> za </a:t>
            </a:r>
            <a:r>
              <a:rPr lang="en-US" sz="2400" dirty="0" err="1"/>
              <a:t>učenje</a:t>
            </a:r>
            <a:r>
              <a:rPr lang="en-US" sz="2400" dirty="0"/>
              <a:t> </a:t>
            </a:r>
            <a:r>
              <a:rPr lang="en-US" sz="2400" dirty="0" err="1"/>
              <a:t>uključuju</a:t>
            </a:r>
            <a:r>
              <a:rPr lang="en-GB" sz="2400" dirty="0"/>
              <a:t>:</a:t>
            </a:r>
          </a:p>
          <a:p>
            <a:pPr lvl="1"/>
            <a:r>
              <a:rPr lang="en-US" sz="2000" dirty="0"/>
              <a:t>PowerPoint </a:t>
            </a:r>
            <a:r>
              <a:rPr lang="en-US" sz="2000" dirty="0" err="1"/>
              <a:t>prezentacije</a:t>
            </a:r>
            <a:r>
              <a:rPr lang="en-US" sz="2000" dirty="0"/>
              <a:t> </a:t>
            </a:r>
            <a:endParaRPr lang="en-GB" sz="2000" dirty="0"/>
          </a:p>
          <a:p>
            <a:pPr lvl="1"/>
            <a:r>
              <a:rPr lang="en-US" sz="2000" dirty="0" err="1"/>
              <a:t>Detaljne</a:t>
            </a:r>
            <a:r>
              <a:rPr lang="en-US" sz="2000" dirty="0"/>
              <a:t> </a:t>
            </a:r>
            <a:r>
              <a:rPr lang="en-US" sz="2000" dirty="0" err="1"/>
              <a:t>materijale</a:t>
            </a:r>
            <a:r>
              <a:rPr lang="en-US" sz="2000" dirty="0"/>
              <a:t> za </a:t>
            </a:r>
            <a:r>
              <a:rPr lang="en-US" sz="2000" dirty="0" err="1"/>
              <a:t>učenje</a:t>
            </a:r>
            <a:r>
              <a:rPr lang="en-US" sz="2000" dirty="0"/>
              <a:t> za </a:t>
            </a:r>
            <a:r>
              <a:rPr lang="en-US" sz="2000" dirty="0" err="1"/>
              <a:t>sve</a:t>
            </a:r>
            <a:r>
              <a:rPr lang="en-US" sz="2000" dirty="0"/>
              <a:t> module – </a:t>
            </a:r>
            <a:r>
              <a:rPr lang="en-US" sz="2000" dirty="0" err="1"/>
              <a:t>priručnik</a:t>
            </a:r>
            <a:r>
              <a:rPr lang="en-US" sz="2000" dirty="0"/>
              <a:t> o </a:t>
            </a:r>
            <a:r>
              <a:rPr lang="en-US" sz="2000" dirty="0" err="1"/>
              <a:t>pristupačnom</a:t>
            </a:r>
            <a:r>
              <a:rPr lang="en-US" sz="2000" dirty="0"/>
              <a:t> </a:t>
            </a:r>
            <a:r>
              <a:rPr lang="en-US" sz="2000" dirty="0" err="1"/>
              <a:t>turizmu</a:t>
            </a:r>
            <a:r>
              <a:rPr lang="en-US" sz="2000" dirty="0"/>
              <a:t> </a:t>
            </a:r>
            <a:endParaRPr lang="en-GB" sz="2000" dirty="0"/>
          </a:p>
          <a:p>
            <a:pPr lvl="1"/>
            <a:r>
              <a:rPr lang="en-US" sz="2000" dirty="0" err="1"/>
              <a:t>Vodiče</a:t>
            </a:r>
            <a:r>
              <a:rPr lang="en-US" sz="2000" dirty="0"/>
              <a:t> za </a:t>
            </a:r>
            <a:r>
              <a:rPr lang="en-US" sz="2000" dirty="0" err="1"/>
              <a:t>pristupačnost</a:t>
            </a:r>
            <a:r>
              <a:rPr lang="en-GB" sz="2000" dirty="0"/>
              <a:t> (</a:t>
            </a:r>
            <a:r>
              <a:rPr lang="en-US" sz="2000" dirty="0" err="1"/>
              <a:t>Vodič</a:t>
            </a:r>
            <a:r>
              <a:rPr lang="en-US" sz="2000" dirty="0"/>
              <a:t> za </a:t>
            </a:r>
            <a:r>
              <a:rPr lang="en-US" sz="2000" dirty="0" err="1"/>
              <a:t>inkluzivnu</a:t>
            </a:r>
            <a:r>
              <a:rPr lang="en-US" sz="2000" dirty="0"/>
              <a:t> </a:t>
            </a:r>
            <a:r>
              <a:rPr lang="en-US" sz="2000" dirty="0" err="1"/>
              <a:t>korisničku</a:t>
            </a:r>
            <a:r>
              <a:rPr lang="en-US" sz="2000" dirty="0"/>
              <a:t> </a:t>
            </a:r>
            <a:r>
              <a:rPr lang="en-US" sz="2000" dirty="0" err="1"/>
              <a:t>uslugu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komunikaciju</a:t>
            </a:r>
            <a:r>
              <a:rPr lang="en-US" sz="2000" dirty="0"/>
              <a:t>; </a:t>
            </a:r>
            <a:r>
              <a:rPr lang="en-US" sz="2000" dirty="0" err="1"/>
              <a:t>Vodič</a:t>
            </a:r>
            <a:r>
              <a:rPr lang="en-US" sz="2000" dirty="0"/>
              <a:t> za </a:t>
            </a:r>
            <a:r>
              <a:rPr lang="en-US" sz="2000" dirty="0" err="1"/>
              <a:t>procenu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reviziju</a:t>
            </a:r>
            <a:r>
              <a:rPr lang="en-US" sz="2000" dirty="0"/>
              <a:t> </a:t>
            </a:r>
            <a:r>
              <a:rPr lang="en-US" sz="2000" dirty="0" err="1"/>
              <a:t>pristupačnosti</a:t>
            </a:r>
            <a:r>
              <a:rPr lang="en-US" sz="2000" dirty="0"/>
              <a:t> </a:t>
            </a:r>
            <a:r>
              <a:rPr lang="en-US" sz="2000" dirty="0" err="1"/>
              <a:t>lokacija</a:t>
            </a:r>
            <a:r>
              <a:rPr lang="en-US" sz="2000" dirty="0"/>
              <a:t>; </a:t>
            </a:r>
            <a:r>
              <a:rPr lang="en-US" sz="2000" dirty="0" err="1"/>
              <a:t>Vodič</a:t>
            </a:r>
            <a:r>
              <a:rPr lang="en-US" sz="2000" dirty="0"/>
              <a:t> za </a:t>
            </a:r>
            <a:r>
              <a:rPr lang="en-US" sz="2000" dirty="0" err="1"/>
              <a:t>procenu</a:t>
            </a:r>
            <a:r>
              <a:rPr lang="en-US" sz="2000" dirty="0"/>
              <a:t> </a:t>
            </a:r>
            <a:r>
              <a:rPr lang="en-US" sz="2000" dirty="0" err="1"/>
              <a:t>pristupačnosti</a:t>
            </a:r>
            <a:r>
              <a:rPr lang="en-US" sz="2000" dirty="0"/>
              <a:t> </a:t>
            </a:r>
            <a:r>
              <a:rPr lang="en-US" sz="2000" dirty="0" err="1"/>
              <a:t>digitalnih</a:t>
            </a:r>
            <a:r>
              <a:rPr lang="en-US" sz="2000" dirty="0"/>
              <a:t> </a:t>
            </a:r>
            <a:r>
              <a:rPr lang="en-US" sz="2000" dirty="0" err="1"/>
              <a:t>komunikacionih</a:t>
            </a:r>
            <a:r>
              <a:rPr lang="en-US" sz="2000" dirty="0"/>
              <a:t> </a:t>
            </a:r>
            <a:r>
              <a:rPr lang="en-US" sz="2000" dirty="0" err="1"/>
              <a:t>kanala</a:t>
            </a:r>
            <a:r>
              <a:rPr lang="en-US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27268184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530F25-180D-2740-F03A-4ED1C283E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Benificije</a:t>
            </a:r>
            <a:r>
              <a:rPr lang="en-GB" dirty="0"/>
              <a:t> </a:t>
            </a:r>
            <a:r>
              <a:rPr lang="en-GB" dirty="0" err="1"/>
              <a:t>pristupačnog</a:t>
            </a:r>
            <a:r>
              <a:rPr lang="en-GB" dirty="0"/>
              <a:t> </a:t>
            </a:r>
            <a:r>
              <a:rPr lang="en-GB" dirty="0" err="1"/>
              <a:t>turizma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5440C7C-5658-0822-6141-3A4D949B86D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b="1" dirty="0" err="1">
                <a:solidFill>
                  <a:schemeClr val="bg2">
                    <a:lumMod val="50000"/>
                  </a:schemeClr>
                </a:solidFill>
              </a:rPr>
              <a:t>Osobe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2">
                    <a:lumMod val="50000"/>
                  </a:schemeClr>
                </a:solidFill>
              </a:rPr>
              <a:t>sa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2">
                    <a:lumMod val="50000"/>
                  </a:schemeClr>
                </a:solidFill>
              </a:rPr>
              <a:t>invaliditetom</a:t>
            </a:r>
            <a:endParaRPr lang="en-US" sz="3200" b="1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sz="2800" dirty="0" err="1"/>
              <a:t>Fizički</a:t>
            </a:r>
            <a:endParaRPr lang="en-US" sz="2800" dirty="0"/>
          </a:p>
          <a:p>
            <a:pPr lvl="1"/>
            <a:r>
              <a:rPr lang="en-US" sz="2800" dirty="0" err="1"/>
              <a:t>Senzorni</a:t>
            </a:r>
            <a:endParaRPr lang="en-US" sz="2800" dirty="0"/>
          </a:p>
          <a:p>
            <a:pPr lvl="1"/>
            <a:r>
              <a:rPr lang="en-US" sz="2800" dirty="0" err="1"/>
              <a:t>Intelektualni</a:t>
            </a:r>
            <a:endParaRPr lang="en-US" sz="2800" dirty="0"/>
          </a:p>
          <a:p>
            <a:r>
              <a:rPr lang="en-US" sz="3200" b="1" dirty="0" err="1">
                <a:solidFill>
                  <a:schemeClr val="bg2">
                    <a:lumMod val="50000"/>
                  </a:schemeClr>
                </a:solidFill>
              </a:rPr>
              <a:t>Druge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2">
                    <a:lumMod val="50000"/>
                  </a:schemeClr>
                </a:solidFill>
              </a:rPr>
              <a:t>grupe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2">
                    <a:lumMod val="50000"/>
                  </a:schemeClr>
                </a:solidFill>
              </a:rPr>
              <a:t>stanovništva</a:t>
            </a:r>
            <a:endParaRPr lang="en-US" sz="3200" b="1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sz="2800" dirty="0" err="1"/>
              <a:t>Starije</a:t>
            </a:r>
            <a:r>
              <a:rPr lang="en-US" sz="2800" dirty="0"/>
              <a:t> </a:t>
            </a:r>
            <a:r>
              <a:rPr lang="en-US" sz="2800" dirty="0" err="1"/>
              <a:t>osobe</a:t>
            </a:r>
            <a:endParaRPr lang="en-US" sz="2800" dirty="0"/>
          </a:p>
          <a:p>
            <a:pPr lvl="1"/>
            <a:r>
              <a:rPr lang="en-US" sz="2800" dirty="0" err="1"/>
              <a:t>Stranci</a:t>
            </a:r>
            <a:endParaRPr lang="en-US" sz="2800" dirty="0"/>
          </a:p>
          <a:p>
            <a:pPr lvl="1"/>
            <a:r>
              <a:rPr lang="en-US" sz="2800" dirty="0" err="1"/>
              <a:t>Ostali</a:t>
            </a:r>
            <a:endParaRPr lang="en-US" sz="28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F0DF925-6890-490D-C8AD-22B1B4FEDBF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2400" b="1" dirty="0" err="1"/>
              <a:t>Ostali</a:t>
            </a:r>
            <a:r>
              <a:rPr lang="en-US" sz="2400" b="1" dirty="0"/>
              <a:t> </a:t>
            </a:r>
            <a:r>
              <a:rPr lang="en-US" sz="2400" b="1" dirty="0" err="1"/>
              <a:t>uključuju</a:t>
            </a:r>
            <a:r>
              <a:rPr lang="en-US" sz="2400" b="1" dirty="0"/>
              <a:t>:</a:t>
            </a:r>
          </a:p>
          <a:p>
            <a:pPr lvl="1"/>
            <a:r>
              <a:rPr lang="en-US" sz="2000" dirty="0" err="1"/>
              <a:t>Osobe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dečjim</a:t>
            </a:r>
            <a:r>
              <a:rPr lang="en-US" sz="2000" dirty="0"/>
              <a:t> </a:t>
            </a:r>
            <a:r>
              <a:rPr lang="en-US" sz="2000" dirty="0" err="1"/>
              <a:t>kolicima</a:t>
            </a:r>
            <a:endParaRPr lang="en-US" sz="2000" dirty="0"/>
          </a:p>
          <a:p>
            <a:pPr lvl="1"/>
            <a:r>
              <a:rPr lang="en-US" sz="2000" dirty="0" err="1"/>
              <a:t>Trudnice</a:t>
            </a:r>
            <a:endParaRPr lang="en-US" sz="2000" dirty="0"/>
          </a:p>
          <a:p>
            <a:pPr lvl="1"/>
            <a:r>
              <a:rPr lang="en-US" sz="2000" dirty="0" err="1"/>
              <a:t>Osobe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privremenim</a:t>
            </a:r>
            <a:r>
              <a:rPr lang="en-US" sz="2000" dirty="0"/>
              <a:t> </a:t>
            </a:r>
            <a:r>
              <a:rPr lang="en-US" sz="2000" dirty="0" err="1"/>
              <a:t>invaliditetom</a:t>
            </a:r>
            <a:endParaRPr lang="en-US" sz="2000" dirty="0"/>
          </a:p>
          <a:p>
            <a:pPr lvl="1"/>
            <a:r>
              <a:rPr lang="en-US" sz="2000" dirty="0" err="1"/>
              <a:t>Osobe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povredama</a:t>
            </a:r>
            <a:endParaRPr lang="en-US" sz="2000" dirty="0"/>
          </a:p>
          <a:p>
            <a:pPr lvl="1"/>
            <a:r>
              <a:rPr lang="en-US" sz="2000" dirty="0" err="1"/>
              <a:t>Gojazne</a:t>
            </a:r>
            <a:r>
              <a:rPr lang="en-US" sz="2000" dirty="0"/>
              <a:t> </a:t>
            </a:r>
            <a:r>
              <a:rPr lang="en-US" sz="2000" dirty="0" err="1"/>
              <a:t>osobe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veoma</a:t>
            </a:r>
            <a:r>
              <a:rPr lang="en-US" sz="2000" dirty="0"/>
              <a:t> </a:t>
            </a:r>
            <a:r>
              <a:rPr lang="en-US" sz="2000" dirty="0" err="1"/>
              <a:t>visokog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veoma</a:t>
            </a:r>
            <a:r>
              <a:rPr lang="en-US" sz="2000" dirty="0"/>
              <a:t> </a:t>
            </a:r>
            <a:r>
              <a:rPr lang="en-US" sz="2000" dirty="0" err="1"/>
              <a:t>niskog</a:t>
            </a:r>
            <a:r>
              <a:rPr lang="en-US" sz="2000" dirty="0"/>
              <a:t> rasta;</a:t>
            </a:r>
          </a:p>
          <a:p>
            <a:pPr lvl="1"/>
            <a:r>
              <a:rPr lang="en-US" sz="2000" dirty="0" err="1"/>
              <a:t>Osobe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nose </a:t>
            </a:r>
            <a:r>
              <a:rPr lang="en-US" sz="2000" dirty="0" err="1"/>
              <a:t>glomazne</a:t>
            </a:r>
            <a:r>
              <a:rPr lang="en-US" sz="2000" dirty="0"/>
              <a:t> </a:t>
            </a:r>
            <a:r>
              <a:rPr lang="en-US" sz="2000" dirty="0" err="1"/>
              <a:t>predmete</a:t>
            </a:r>
            <a:endParaRPr lang="en-US" sz="2000" dirty="0"/>
          </a:p>
          <a:p>
            <a:pPr lvl="1"/>
            <a:r>
              <a:rPr lang="en-US" sz="2000" dirty="0" err="1"/>
              <a:t>Decu</a:t>
            </a:r>
            <a:endParaRPr lang="en-US" sz="2000" dirty="0"/>
          </a:p>
          <a:p>
            <a:pPr lvl="1"/>
            <a:r>
              <a:rPr lang="pt-BR" sz="2000" dirty="0"/>
              <a:t>Osobe koje prate osobe sa invaliditetom</a:t>
            </a:r>
            <a:endParaRPr lang="en-US" sz="2000" dirty="0"/>
          </a:p>
          <a:p>
            <a:pPr lvl="1"/>
            <a:r>
              <a:rPr lang="en-US" sz="2000" dirty="0"/>
              <a:t>O</a:t>
            </a:r>
            <a:r>
              <a:rPr lang="pl-PL" sz="2000" dirty="0"/>
              <a:t>sobe sa alergijama i/ili intolerancijama na hranu</a:t>
            </a:r>
            <a:r>
              <a:rPr lang="en-US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26393160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FE8A878-5012-3E52-30FE-73C6A0378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Invaliditet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prepreke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C191A0-31F2-1E2C-4712-D9BDE2415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3"/>
            <a:ext cx="10848535" cy="4725664"/>
          </a:xfrm>
        </p:spPr>
        <p:txBody>
          <a:bodyPr>
            <a:normAutofit fontScale="92500" lnSpcReduction="20000"/>
          </a:bodyPr>
          <a:lstStyle/>
          <a:p>
            <a:r>
              <a:rPr lang="en-GB" sz="2400" b="1" dirty="0" err="1">
                <a:solidFill>
                  <a:schemeClr val="bg2">
                    <a:lumMod val="50000"/>
                  </a:schemeClr>
                </a:solidFill>
              </a:rPr>
              <a:t>Poteškoće</a:t>
            </a:r>
            <a:r>
              <a:rPr lang="en-GB" sz="2400" b="1" dirty="0">
                <a:solidFill>
                  <a:schemeClr val="bg2">
                    <a:lumMod val="50000"/>
                  </a:schemeClr>
                </a:solidFill>
              </a:rPr>
              <a:t> u </a:t>
            </a:r>
            <a:r>
              <a:rPr lang="en-GB" sz="2400" b="1" dirty="0" err="1">
                <a:solidFill>
                  <a:schemeClr val="bg2">
                    <a:lumMod val="50000"/>
                  </a:schemeClr>
                </a:solidFill>
              </a:rPr>
              <a:t>kretanju</a:t>
            </a:r>
            <a:endParaRPr lang="en-GB" sz="2400" b="1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sz="2000" dirty="0" err="1"/>
              <a:t>Osobe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koriste</a:t>
            </a:r>
            <a:r>
              <a:rPr lang="en-US" sz="2000" dirty="0"/>
              <a:t> </a:t>
            </a:r>
            <a:r>
              <a:rPr lang="en-US" sz="2000" dirty="0" err="1"/>
              <a:t>invalidska</a:t>
            </a:r>
            <a:r>
              <a:rPr lang="en-US" sz="2000" dirty="0"/>
              <a:t> </a:t>
            </a:r>
            <a:r>
              <a:rPr lang="en-US" sz="2000" dirty="0" err="1"/>
              <a:t>kolica</a:t>
            </a:r>
            <a:r>
              <a:rPr lang="en-US" sz="2000" dirty="0"/>
              <a:t>, </a:t>
            </a:r>
            <a:r>
              <a:rPr lang="en-US" sz="2000" dirty="0" err="1"/>
              <a:t>skutere</a:t>
            </a:r>
            <a:r>
              <a:rPr lang="en-US" sz="2000" dirty="0"/>
              <a:t>, </a:t>
            </a:r>
            <a:r>
              <a:rPr lang="en-US" sz="2000" dirty="0" err="1"/>
              <a:t>štake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imaju</a:t>
            </a:r>
            <a:r>
              <a:rPr lang="en-US" sz="2000" dirty="0"/>
              <a:t> </a:t>
            </a:r>
            <a:r>
              <a:rPr lang="en-US" sz="2000" dirty="0" err="1"/>
              <a:t>poteškoće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hodanjem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dugotrajnim</a:t>
            </a:r>
            <a:r>
              <a:rPr lang="en-US" sz="2000" dirty="0"/>
              <a:t> </a:t>
            </a:r>
            <a:r>
              <a:rPr lang="en-US" sz="2000" dirty="0" err="1"/>
              <a:t>stajanjem</a:t>
            </a:r>
            <a:r>
              <a:rPr lang="en-US" sz="2000" dirty="0"/>
              <a:t> (</a:t>
            </a:r>
            <a:r>
              <a:rPr lang="en-US" sz="2000" dirty="0" err="1"/>
              <a:t>na</a:t>
            </a:r>
            <a:r>
              <a:rPr lang="en-US" sz="2000" dirty="0"/>
              <a:t> primer, </a:t>
            </a:r>
            <a:r>
              <a:rPr lang="en-US" sz="2000" dirty="0" err="1"/>
              <a:t>mnoge</a:t>
            </a:r>
            <a:r>
              <a:rPr lang="en-US" sz="2000" dirty="0"/>
              <a:t> </a:t>
            </a:r>
            <a:r>
              <a:rPr lang="en-US" sz="2000" dirty="0" err="1"/>
              <a:t>starije</a:t>
            </a:r>
            <a:r>
              <a:rPr lang="en-US" sz="2000" dirty="0"/>
              <a:t> </a:t>
            </a:r>
            <a:r>
              <a:rPr lang="en-US" sz="2000" dirty="0" err="1"/>
              <a:t>osobe</a:t>
            </a:r>
            <a:r>
              <a:rPr lang="en-US" sz="2000" dirty="0"/>
              <a:t>). </a:t>
            </a:r>
            <a:r>
              <a:rPr lang="en-US" sz="2000" dirty="0" err="1"/>
              <a:t>Uobičajene</a:t>
            </a:r>
            <a:r>
              <a:rPr lang="en-US" sz="2000" dirty="0"/>
              <a:t> </a:t>
            </a:r>
            <a:r>
              <a:rPr lang="en-US" sz="2000" dirty="0" err="1"/>
              <a:t>prepreke</a:t>
            </a:r>
            <a:r>
              <a:rPr lang="en-US" sz="2000" dirty="0"/>
              <a:t> za </a:t>
            </a:r>
            <a:r>
              <a:rPr lang="en-US" sz="2000" dirty="0" err="1"/>
              <a:t>ovu</a:t>
            </a:r>
            <a:r>
              <a:rPr lang="en-US" sz="2000" dirty="0"/>
              <a:t> </a:t>
            </a:r>
            <a:r>
              <a:rPr lang="en-US" sz="2000" dirty="0" err="1"/>
              <a:t>grupu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b="1" dirty="0" err="1"/>
              <a:t>fizičke</a:t>
            </a:r>
            <a:r>
              <a:rPr lang="en-US" sz="2000" b="1" dirty="0"/>
              <a:t> </a:t>
            </a:r>
            <a:r>
              <a:rPr lang="en-US" sz="2000" b="1" dirty="0" err="1"/>
              <a:t>prepreke</a:t>
            </a:r>
            <a:r>
              <a:rPr lang="en-US" sz="2000" b="1" dirty="0"/>
              <a:t> </a:t>
            </a:r>
            <a:r>
              <a:rPr lang="en-US" sz="2000" dirty="0"/>
              <a:t>u </a:t>
            </a:r>
            <a:r>
              <a:rPr lang="en-US" sz="2000" dirty="0" err="1"/>
              <a:t>izgrađenom</a:t>
            </a:r>
            <a:r>
              <a:rPr lang="en-US" sz="2000" dirty="0"/>
              <a:t> </a:t>
            </a:r>
            <a:r>
              <a:rPr lang="en-US" sz="2000" dirty="0" err="1"/>
              <a:t>okruženju</a:t>
            </a:r>
            <a:r>
              <a:rPr lang="en-GB" sz="2000" dirty="0"/>
              <a:t>.</a:t>
            </a:r>
            <a:endParaRPr lang="en-US" sz="2000" dirty="0"/>
          </a:p>
          <a:p>
            <a:r>
              <a:rPr lang="en-GB" sz="2400" b="1" dirty="0" err="1">
                <a:solidFill>
                  <a:schemeClr val="bg2">
                    <a:lumMod val="50000"/>
                  </a:schemeClr>
                </a:solidFill>
              </a:rPr>
              <a:t>Oštećenja</a:t>
            </a:r>
            <a:r>
              <a:rPr lang="en-GB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GB" sz="2400" b="1" dirty="0" err="1">
                <a:solidFill>
                  <a:schemeClr val="bg2">
                    <a:lumMod val="50000"/>
                  </a:schemeClr>
                </a:solidFill>
              </a:rPr>
              <a:t>vida</a:t>
            </a:r>
            <a:endParaRPr lang="en-GB" sz="2400" b="1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sz="2000" dirty="0" err="1"/>
              <a:t>Obuhvataju</a:t>
            </a:r>
            <a:r>
              <a:rPr lang="en-US" sz="2000" dirty="0"/>
              <a:t> </a:t>
            </a:r>
            <a:r>
              <a:rPr lang="en-US" sz="2000" dirty="0" err="1"/>
              <a:t>potpuno</a:t>
            </a:r>
            <a:r>
              <a:rPr lang="en-US" sz="2000" dirty="0"/>
              <a:t> </a:t>
            </a:r>
            <a:r>
              <a:rPr lang="en-US" sz="2000" dirty="0" err="1"/>
              <a:t>slepilo</a:t>
            </a:r>
            <a:r>
              <a:rPr lang="en-US" sz="2000" dirty="0"/>
              <a:t>,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delimično</a:t>
            </a:r>
            <a:r>
              <a:rPr lang="en-US" sz="2000" dirty="0"/>
              <a:t> </a:t>
            </a:r>
            <a:r>
              <a:rPr lang="en-US" sz="2000" dirty="0" err="1"/>
              <a:t>oštećenje</a:t>
            </a:r>
            <a:r>
              <a:rPr lang="en-US" sz="2000" dirty="0"/>
              <a:t> </a:t>
            </a:r>
            <a:r>
              <a:rPr lang="en-US" sz="2000" dirty="0" err="1"/>
              <a:t>vida</a:t>
            </a:r>
            <a:r>
              <a:rPr lang="en-US" sz="2000" dirty="0"/>
              <a:t> (</a:t>
            </a:r>
            <a:r>
              <a:rPr lang="en-US" sz="2000" dirty="0" err="1"/>
              <a:t>slabovidost</a:t>
            </a:r>
            <a:r>
              <a:rPr lang="en-US" sz="2000" dirty="0"/>
              <a:t>). </a:t>
            </a:r>
            <a:r>
              <a:rPr lang="en-US" sz="2000" dirty="0" err="1"/>
              <a:t>Prepreke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ovde</a:t>
            </a:r>
            <a:r>
              <a:rPr lang="en-US" sz="2000" dirty="0"/>
              <a:t> </a:t>
            </a:r>
            <a:r>
              <a:rPr lang="en-US" sz="2000" dirty="0" err="1"/>
              <a:t>uglavnom</a:t>
            </a:r>
            <a:r>
              <a:rPr lang="en-US" sz="2000" dirty="0"/>
              <a:t> </a:t>
            </a:r>
            <a:r>
              <a:rPr lang="en-US" sz="2000" dirty="0" err="1"/>
              <a:t>povezane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b="1" dirty="0" err="1"/>
              <a:t>informacijama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snalaženjem</a:t>
            </a:r>
            <a:r>
              <a:rPr lang="en-US" sz="2000" b="1" dirty="0"/>
              <a:t> </a:t>
            </a:r>
            <a:r>
              <a:rPr lang="en-US" sz="2000" dirty="0"/>
              <a:t>u </a:t>
            </a:r>
            <a:r>
              <a:rPr lang="en-US" sz="2000" dirty="0" err="1"/>
              <a:t>prostoru</a:t>
            </a:r>
            <a:r>
              <a:rPr lang="en-GB" sz="2000" dirty="0"/>
              <a:t>.</a:t>
            </a:r>
          </a:p>
          <a:p>
            <a:r>
              <a:rPr lang="en-GB" sz="2400" b="1" dirty="0" err="1">
                <a:solidFill>
                  <a:schemeClr val="bg2">
                    <a:lumMod val="50000"/>
                  </a:schemeClr>
                </a:solidFill>
              </a:rPr>
              <a:t>Oštećenje</a:t>
            </a:r>
            <a:r>
              <a:rPr lang="en-GB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GB" sz="2400" b="1" dirty="0" err="1">
                <a:solidFill>
                  <a:schemeClr val="bg2">
                    <a:lumMod val="50000"/>
                  </a:schemeClr>
                </a:solidFill>
              </a:rPr>
              <a:t>sluha</a:t>
            </a:r>
            <a:endParaRPr lang="en-GB" sz="2400" b="1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sz="2000" dirty="0" err="1"/>
              <a:t>Obuhvataju</a:t>
            </a:r>
            <a:r>
              <a:rPr lang="en-US" sz="2000" dirty="0"/>
              <a:t> </a:t>
            </a:r>
            <a:r>
              <a:rPr lang="en-US" sz="2000" dirty="0" err="1"/>
              <a:t>osobe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gluve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nagluve</a:t>
            </a:r>
            <a:r>
              <a:rPr lang="en-US" sz="2000" dirty="0"/>
              <a:t>. </a:t>
            </a:r>
            <a:r>
              <a:rPr lang="en-US" sz="2000" dirty="0" err="1"/>
              <a:t>Očigledne</a:t>
            </a:r>
            <a:r>
              <a:rPr lang="en-US" sz="2000" dirty="0"/>
              <a:t> </a:t>
            </a:r>
            <a:r>
              <a:rPr lang="en-US" sz="2000" dirty="0" err="1"/>
              <a:t>prepreke</a:t>
            </a:r>
            <a:r>
              <a:rPr lang="en-US" sz="2000" dirty="0"/>
              <a:t> </a:t>
            </a:r>
            <a:r>
              <a:rPr lang="en-US" sz="2000" dirty="0" err="1"/>
              <a:t>odnose</a:t>
            </a:r>
            <a:r>
              <a:rPr lang="en-US" sz="2000" dirty="0"/>
              <a:t> se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sve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je </a:t>
            </a:r>
            <a:r>
              <a:rPr lang="en-US" sz="2000" b="1" dirty="0" err="1"/>
              <a:t>zvučno</a:t>
            </a:r>
            <a:r>
              <a:rPr lang="en-US" sz="2000" b="1" dirty="0"/>
              <a:t> </a:t>
            </a:r>
            <a:r>
              <a:rPr lang="en-US" sz="2000" b="1" dirty="0" err="1"/>
              <a:t>ili</a:t>
            </a:r>
            <a:r>
              <a:rPr lang="en-US" sz="2000" b="1" dirty="0"/>
              <a:t> </a:t>
            </a:r>
            <a:r>
              <a:rPr lang="en-US" sz="2000" b="1" dirty="0" err="1"/>
              <a:t>zasnovano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govoru</a:t>
            </a:r>
            <a:r>
              <a:rPr lang="en-GB" sz="2000" dirty="0"/>
              <a:t>.</a:t>
            </a:r>
          </a:p>
          <a:p>
            <a:r>
              <a:rPr lang="en-GB" sz="2400" b="1" dirty="0" err="1">
                <a:solidFill>
                  <a:schemeClr val="bg2">
                    <a:lumMod val="50000"/>
                  </a:schemeClr>
                </a:solidFill>
              </a:rPr>
              <a:t>Kognitivni</a:t>
            </a:r>
            <a:r>
              <a:rPr lang="en-GB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GB" sz="2400" b="1" dirty="0" err="1">
                <a:solidFill>
                  <a:schemeClr val="bg2">
                    <a:lumMod val="50000"/>
                  </a:schemeClr>
                </a:solidFill>
              </a:rPr>
              <a:t>ili</a:t>
            </a:r>
            <a:r>
              <a:rPr lang="en-GB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GB" sz="2400" b="1" dirty="0" err="1">
                <a:solidFill>
                  <a:schemeClr val="bg2">
                    <a:lumMod val="50000"/>
                  </a:schemeClr>
                </a:solidFill>
              </a:rPr>
              <a:t>intelektualni</a:t>
            </a:r>
            <a:r>
              <a:rPr lang="en-GB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GB" sz="2400" b="1" dirty="0" err="1">
                <a:solidFill>
                  <a:schemeClr val="bg2">
                    <a:lumMod val="50000"/>
                  </a:schemeClr>
                </a:solidFill>
              </a:rPr>
              <a:t>invaliditet</a:t>
            </a:r>
            <a:endParaRPr lang="en-GB" sz="2400" b="1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sz="2000" dirty="0" err="1"/>
              <a:t>Obuhvata</a:t>
            </a:r>
            <a:r>
              <a:rPr lang="en-US" sz="2000" dirty="0"/>
              <a:t> </a:t>
            </a:r>
            <a:r>
              <a:rPr lang="en-US" sz="2000" dirty="0" err="1"/>
              <a:t>poremećaje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spektra</a:t>
            </a:r>
            <a:r>
              <a:rPr lang="en-US" sz="2000" dirty="0"/>
              <a:t> </a:t>
            </a:r>
            <a:r>
              <a:rPr lang="en-US" sz="2000" dirty="0" err="1"/>
              <a:t>autizma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druga</a:t>
            </a:r>
            <a:r>
              <a:rPr lang="en-US" sz="2000" dirty="0"/>
              <a:t> </a:t>
            </a:r>
            <a:r>
              <a:rPr lang="en-US" sz="2000" dirty="0" err="1"/>
              <a:t>kognitivna</a:t>
            </a:r>
            <a:r>
              <a:rPr lang="en-US" sz="2000" dirty="0"/>
              <a:t> </a:t>
            </a:r>
            <a:r>
              <a:rPr lang="en-US" sz="2000" dirty="0" err="1"/>
              <a:t>oštećenja</a:t>
            </a:r>
            <a:r>
              <a:rPr lang="en-US" sz="2000" dirty="0"/>
              <a:t>. </a:t>
            </a:r>
            <a:r>
              <a:rPr lang="en-US" sz="2000" dirty="0" err="1"/>
              <a:t>Prepreke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često</a:t>
            </a:r>
            <a:r>
              <a:rPr lang="en-US" sz="2000" dirty="0"/>
              <a:t> </a:t>
            </a:r>
            <a:r>
              <a:rPr lang="en-US" sz="2000" dirty="0" err="1"/>
              <a:t>povezane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b="1" dirty="0" err="1"/>
              <a:t>složenošću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senzornim</a:t>
            </a:r>
            <a:r>
              <a:rPr lang="en-US" sz="2000" b="1" dirty="0"/>
              <a:t> </a:t>
            </a:r>
            <a:r>
              <a:rPr lang="en-US" sz="2000" b="1" dirty="0" err="1"/>
              <a:t>preopterećenjem</a:t>
            </a:r>
            <a:r>
              <a:rPr lang="en-GB" sz="2000" b="1" dirty="0"/>
              <a:t>.</a:t>
            </a:r>
          </a:p>
          <a:p>
            <a:r>
              <a:rPr lang="en-GB" sz="2400" b="1" dirty="0">
                <a:solidFill>
                  <a:schemeClr val="bg2">
                    <a:lumMod val="50000"/>
                  </a:schemeClr>
                </a:solidFill>
              </a:rPr>
              <a:t>Drugi / </a:t>
            </a:r>
            <a:r>
              <a:rPr lang="en-GB" sz="2400" b="1" dirty="0" err="1">
                <a:solidFill>
                  <a:schemeClr val="bg2">
                    <a:lumMod val="50000"/>
                  </a:schemeClr>
                </a:solidFill>
              </a:rPr>
              <a:t>Nevidljivi</a:t>
            </a:r>
            <a:r>
              <a:rPr lang="en-GB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GB" sz="2400" b="1" dirty="0" err="1">
                <a:solidFill>
                  <a:schemeClr val="bg2">
                    <a:lumMod val="50000"/>
                  </a:schemeClr>
                </a:solidFill>
              </a:rPr>
              <a:t>invaliditeti</a:t>
            </a:r>
            <a:endParaRPr lang="en-GB" sz="2400" b="1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GB" sz="2000" dirty="0" err="1"/>
              <a:t>Osobe</a:t>
            </a:r>
            <a:r>
              <a:rPr lang="en-GB" sz="2000" dirty="0"/>
              <a:t> </a:t>
            </a:r>
            <a:r>
              <a:rPr lang="en-GB" sz="2000" dirty="0" err="1"/>
              <a:t>sa</a:t>
            </a:r>
            <a:r>
              <a:rPr lang="en-GB" sz="2000" dirty="0"/>
              <a:t> </a:t>
            </a:r>
            <a:r>
              <a:rPr lang="en-GB" sz="2000" dirty="0" err="1"/>
              <a:t>hroničnim</a:t>
            </a:r>
            <a:r>
              <a:rPr lang="en-GB" sz="2000" dirty="0"/>
              <a:t> </a:t>
            </a:r>
            <a:r>
              <a:rPr lang="en-GB" sz="2000" dirty="0" err="1"/>
              <a:t>zdravstvenim</a:t>
            </a:r>
            <a:r>
              <a:rPr lang="en-GB" sz="2000" dirty="0"/>
              <a:t> </a:t>
            </a:r>
            <a:r>
              <a:rPr lang="en-GB" sz="2000" dirty="0" err="1"/>
              <a:t>problemima</a:t>
            </a:r>
            <a:r>
              <a:rPr lang="en-GB" sz="2000" dirty="0"/>
              <a:t>, </a:t>
            </a:r>
            <a:r>
              <a:rPr lang="en-GB" sz="2000" dirty="0" err="1"/>
              <a:t>hroničnim</a:t>
            </a:r>
            <a:r>
              <a:rPr lang="en-GB" sz="2000" dirty="0"/>
              <a:t> </a:t>
            </a:r>
            <a:r>
              <a:rPr lang="en-GB" sz="2000" dirty="0" err="1"/>
              <a:t>bolom</a:t>
            </a:r>
            <a:r>
              <a:rPr lang="en-GB" sz="2000" dirty="0"/>
              <a:t> </a:t>
            </a:r>
            <a:r>
              <a:rPr lang="en-GB" sz="2000" dirty="0" err="1"/>
              <a:t>ili</a:t>
            </a:r>
            <a:r>
              <a:rPr lang="en-GB" sz="2000" dirty="0"/>
              <a:t> </a:t>
            </a:r>
            <a:r>
              <a:rPr lang="en-GB" sz="2000" dirty="0" err="1"/>
              <a:t>poremećajima</a:t>
            </a:r>
            <a:r>
              <a:rPr lang="en-GB" sz="2000" dirty="0"/>
              <a:t> </a:t>
            </a:r>
            <a:r>
              <a:rPr lang="en-GB" sz="2000" dirty="0" err="1"/>
              <a:t>povezanim</a:t>
            </a:r>
            <a:r>
              <a:rPr lang="en-GB" sz="2000" dirty="0"/>
              <a:t> </a:t>
            </a:r>
            <a:r>
              <a:rPr lang="en-GB" sz="2000" dirty="0" err="1"/>
              <a:t>sa</a:t>
            </a:r>
            <a:r>
              <a:rPr lang="en-GB" sz="2000" dirty="0"/>
              <a:t> </a:t>
            </a:r>
            <a:r>
              <a:rPr lang="en-GB" sz="2000" dirty="0" err="1"/>
              <a:t>umorom</a:t>
            </a:r>
            <a:r>
              <a:rPr lang="en-GB" sz="2000" dirty="0"/>
              <a:t>; </a:t>
            </a:r>
            <a:r>
              <a:rPr lang="en-GB" sz="2000" dirty="0" err="1"/>
              <a:t>epilepsijom</a:t>
            </a:r>
            <a:r>
              <a:rPr lang="en-GB" sz="2000" dirty="0"/>
              <a:t>; </a:t>
            </a:r>
            <a:r>
              <a:rPr lang="en-GB" sz="2000" dirty="0" err="1"/>
              <a:t>paničnim</a:t>
            </a:r>
            <a:r>
              <a:rPr lang="en-GB" sz="2000" dirty="0"/>
              <a:t> </a:t>
            </a:r>
            <a:r>
              <a:rPr lang="en-GB" sz="2000" dirty="0" err="1"/>
              <a:t>poremećajem</a:t>
            </a:r>
            <a:r>
              <a:rPr lang="en-GB" sz="2000" dirty="0"/>
              <a:t>; </a:t>
            </a:r>
            <a:r>
              <a:rPr lang="en-GB" sz="2000" dirty="0" err="1"/>
              <a:t>posttraumatskim</a:t>
            </a:r>
            <a:r>
              <a:rPr lang="en-GB" sz="2000" dirty="0"/>
              <a:t> </a:t>
            </a:r>
            <a:r>
              <a:rPr lang="en-GB" sz="2000" dirty="0" err="1"/>
              <a:t>stresnim</a:t>
            </a:r>
            <a:r>
              <a:rPr lang="en-GB" sz="2000" dirty="0"/>
              <a:t> </a:t>
            </a:r>
            <a:r>
              <a:rPr lang="en-GB" sz="2000" dirty="0" err="1"/>
              <a:t>poremećajem</a:t>
            </a:r>
            <a:r>
              <a:rPr lang="en-GB" sz="2000" dirty="0"/>
              <a:t> (PTSP)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86578359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D2A80-75C3-B1CA-8BC0-36827681F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Osobe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</a:t>
            </a:r>
            <a:r>
              <a:rPr lang="en-GB" dirty="0" err="1"/>
              <a:t>poteškoćama</a:t>
            </a:r>
            <a:r>
              <a:rPr lang="en-GB" dirty="0"/>
              <a:t> u </a:t>
            </a:r>
            <a:r>
              <a:rPr lang="en-GB" dirty="0" err="1"/>
              <a:t>kretanju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53A29-937D-395D-FF71-5D10C94F545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sz="3200" b="1" dirty="0" err="1"/>
              <a:t>Osnovni</a:t>
            </a:r>
            <a:r>
              <a:rPr lang="en-GB" sz="3200" b="1" dirty="0"/>
              <a:t> </a:t>
            </a:r>
            <a:r>
              <a:rPr lang="en-GB" sz="3200" b="1" dirty="0" err="1"/>
              <a:t>zahtevi</a:t>
            </a:r>
            <a:r>
              <a:rPr lang="en-GB" sz="3200" b="1" dirty="0"/>
              <a:t> za </a:t>
            </a:r>
            <a:r>
              <a:rPr lang="en-GB" sz="3200" b="1" dirty="0" err="1"/>
              <a:t>pristupačnu</a:t>
            </a:r>
            <a:r>
              <a:rPr lang="en-GB" sz="3200" b="1" dirty="0"/>
              <a:t> </a:t>
            </a:r>
            <a:r>
              <a:rPr lang="en-GB" sz="3200" b="1" dirty="0" err="1"/>
              <a:t>ponudu</a:t>
            </a:r>
            <a:r>
              <a:rPr lang="en-GB" sz="3200" b="1" dirty="0"/>
              <a:t> </a:t>
            </a:r>
            <a:r>
              <a:rPr lang="en-GB" sz="3200" dirty="0" err="1"/>
              <a:t>uključuju</a:t>
            </a:r>
            <a:r>
              <a:rPr lang="en-GB" sz="3200" dirty="0"/>
              <a:t>:</a:t>
            </a:r>
            <a:endParaRPr lang="en-US" sz="3200" dirty="0"/>
          </a:p>
          <a:p>
            <a:pPr lvl="1"/>
            <a:r>
              <a:rPr lang="pl-PL" sz="2800" dirty="0"/>
              <a:t>Staze i ulaze bez stepenika</a:t>
            </a:r>
            <a:endParaRPr lang="en-US" sz="2800" dirty="0"/>
          </a:p>
          <a:p>
            <a:pPr lvl="1"/>
            <a:r>
              <a:rPr lang="en-US" sz="2800" dirty="0"/>
              <a:t>Bez </a:t>
            </a:r>
            <a:r>
              <a:rPr lang="en-US" sz="2800" dirty="0" err="1"/>
              <a:t>pragova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stepenica</a:t>
            </a:r>
            <a:endParaRPr lang="en-US" sz="2800" dirty="0"/>
          </a:p>
          <a:p>
            <a:pPr lvl="1"/>
            <a:r>
              <a:rPr lang="en-US" sz="2800" dirty="0"/>
              <a:t>Vrata </a:t>
            </a:r>
            <a:r>
              <a:rPr lang="en-US" sz="2800" dirty="0" err="1"/>
              <a:t>dovoljne</a:t>
            </a:r>
            <a:r>
              <a:rPr lang="en-US" sz="2800" dirty="0"/>
              <a:t> </a:t>
            </a:r>
            <a:r>
              <a:rPr lang="en-US" sz="2800" dirty="0" err="1"/>
              <a:t>širine</a:t>
            </a:r>
            <a:r>
              <a:rPr lang="en-GB" sz="2800" dirty="0"/>
              <a:t> </a:t>
            </a:r>
            <a:endParaRPr lang="en-US" sz="2800" dirty="0"/>
          </a:p>
          <a:p>
            <a:pPr lvl="1"/>
            <a:r>
              <a:rPr lang="en-US" sz="2800" dirty="0" err="1"/>
              <a:t>Stepenice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en-US" sz="2800" dirty="0" err="1"/>
              <a:t>rukohvatima</a:t>
            </a:r>
            <a:r>
              <a:rPr lang="en-US" sz="2800" dirty="0"/>
              <a:t> koji </a:t>
            </a:r>
            <a:r>
              <a:rPr lang="en-US" sz="2800" dirty="0" err="1"/>
              <a:t>obezbeđuju</a:t>
            </a:r>
            <a:r>
              <a:rPr lang="en-US" sz="2800" dirty="0"/>
              <a:t> </a:t>
            </a:r>
            <a:r>
              <a:rPr lang="en-US" sz="2800" dirty="0" err="1"/>
              <a:t>sigurnost</a:t>
            </a:r>
            <a:endParaRPr lang="en-US" sz="2800" dirty="0"/>
          </a:p>
          <a:p>
            <a:pPr lvl="1"/>
            <a:r>
              <a:rPr lang="en-US" sz="2800" dirty="0" err="1"/>
              <a:t>Dovoljno</a:t>
            </a:r>
            <a:r>
              <a:rPr lang="en-US" sz="2800" dirty="0"/>
              <a:t> </a:t>
            </a:r>
            <a:r>
              <a:rPr lang="en-US" sz="2800" dirty="0" err="1"/>
              <a:t>mesta</a:t>
            </a:r>
            <a:r>
              <a:rPr lang="en-US" sz="2800" dirty="0"/>
              <a:t> za </a:t>
            </a:r>
            <a:r>
              <a:rPr lang="en-US" sz="2800" dirty="0" err="1"/>
              <a:t>sedenje</a:t>
            </a:r>
            <a:endParaRPr lang="en-US" sz="2800" dirty="0"/>
          </a:p>
          <a:p>
            <a:pPr lvl="1"/>
            <a:r>
              <a:rPr lang="pl-PL" sz="2800" dirty="0"/>
              <a:t>Dovoljno prostora za kretanje i snalaženje u zatvorenom prostoru</a:t>
            </a:r>
            <a:endParaRPr lang="en-US" sz="2800" dirty="0"/>
          </a:p>
          <a:p>
            <a:pPr lvl="1"/>
            <a:r>
              <a:rPr lang="pl-PL" sz="2800" dirty="0"/>
              <a:t>Dovoljno prostora i mesta za odlaganje hodalica</a:t>
            </a:r>
            <a:endParaRPr lang="en-US" sz="2800" dirty="0"/>
          </a:p>
          <a:p>
            <a:pPr lvl="1"/>
            <a:r>
              <a:rPr lang="en-US" sz="2800" dirty="0" err="1"/>
              <a:t>Pristupačne</a:t>
            </a:r>
            <a:r>
              <a:rPr lang="en-US" sz="2800" dirty="0"/>
              <a:t> </a:t>
            </a:r>
            <a:r>
              <a:rPr lang="en-US" sz="2800" dirty="0" err="1"/>
              <a:t>sanitarne</a:t>
            </a:r>
            <a:r>
              <a:rPr lang="en-US" sz="2800" dirty="0"/>
              <a:t> </a:t>
            </a:r>
            <a:r>
              <a:rPr lang="en-US" sz="2800" dirty="0" err="1"/>
              <a:t>prostorije</a:t>
            </a:r>
            <a:endParaRPr lang="en-US" sz="28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07F5505-2CA8-98D7-51D5-1A09CE95BE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18238" y="2125775"/>
            <a:ext cx="4937125" cy="34637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CFD652-B6AC-EEB3-B35F-D2AE31B2F308}"/>
              </a:ext>
            </a:extLst>
          </p:cNvPr>
          <p:cNvSpPr txBox="1"/>
          <p:nvPr/>
        </p:nvSpPr>
        <p:spPr>
          <a:xfrm>
            <a:off x="6218238" y="5869094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Izvor </a:t>
            </a:r>
            <a:r>
              <a:rPr lang="en-US" sz="1200" dirty="0" err="1"/>
              <a:t>slike</a:t>
            </a:r>
            <a:r>
              <a:rPr lang="en-US" sz="1200" dirty="0"/>
              <a:t>: https://pixabay.com/</a:t>
            </a:r>
          </a:p>
        </p:txBody>
      </p:sp>
    </p:spTree>
    <p:extLst>
      <p:ext uri="{BB962C8B-B14F-4D97-AF65-F5344CB8AC3E}">
        <p14:creationId xmlns:p14="http://schemas.microsoft.com/office/powerpoint/2010/main" val="459574773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02CAD-47FC-4859-C987-D43A68ED4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Osobe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</a:t>
            </a:r>
            <a:r>
              <a:rPr lang="en-GB" dirty="0" err="1"/>
              <a:t>oštećenjem</a:t>
            </a:r>
            <a:r>
              <a:rPr lang="en-GB" dirty="0"/>
              <a:t> </a:t>
            </a:r>
            <a:r>
              <a:rPr lang="en-GB" dirty="0" err="1"/>
              <a:t>vida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4954A-E019-5A64-9C2F-5A069AFF65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5772444" cy="4473004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 err="1"/>
              <a:t>Osnovni</a:t>
            </a:r>
            <a:r>
              <a:rPr lang="en-US" sz="2400" dirty="0"/>
              <a:t> </a:t>
            </a:r>
            <a:r>
              <a:rPr lang="en-US" sz="2400" dirty="0" err="1"/>
              <a:t>zahtevi</a:t>
            </a:r>
            <a:r>
              <a:rPr lang="en-US" sz="2400" dirty="0"/>
              <a:t> za </a:t>
            </a:r>
            <a:r>
              <a:rPr lang="en-US" sz="2400" dirty="0" err="1"/>
              <a:t>pristupačnu</a:t>
            </a:r>
            <a:r>
              <a:rPr lang="en-US" sz="2400" dirty="0"/>
              <a:t> </a:t>
            </a:r>
            <a:r>
              <a:rPr lang="en-US" sz="2400" dirty="0" err="1"/>
              <a:t>ponudu</a:t>
            </a:r>
            <a:r>
              <a:rPr lang="en-US" sz="2400" dirty="0"/>
              <a:t> za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osobe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sa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oštećenjem</a:t>
            </a:r>
            <a:r>
              <a:rPr lang="en-US" sz="2400" dirty="0"/>
              <a:t> </a:t>
            </a:r>
            <a:r>
              <a:rPr lang="en-US" sz="2400" dirty="0" err="1"/>
              <a:t>vida</a:t>
            </a:r>
            <a:r>
              <a:rPr lang="en-US" sz="2400" dirty="0"/>
              <a:t> </a:t>
            </a:r>
            <a:r>
              <a:rPr lang="en-US" sz="2400" dirty="0" err="1"/>
              <a:t>uključuju</a:t>
            </a:r>
            <a:r>
              <a:rPr lang="en-GB" sz="2400" dirty="0"/>
              <a:t>:</a:t>
            </a:r>
            <a:endParaRPr lang="en-US" sz="2400" dirty="0"/>
          </a:p>
          <a:p>
            <a:pPr lvl="1"/>
            <a:r>
              <a:rPr lang="en-US" sz="2000" dirty="0" err="1"/>
              <a:t>tekst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slovima</a:t>
            </a:r>
            <a:r>
              <a:rPr lang="en-US" sz="2000" dirty="0"/>
              <a:t> </a:t>
            </a:r>
            <a:r>
              <a:rPr lang="en-US" sz="2000" dirty="0" err="1"/>
              <a:t>odgovarajuće</a:t>
            </a:r>
            <a:r>
              <a:rPr lang="en-US" sz="2000" dirty="0"/>
              <a:t> </a:t>
            </a:r>
            <a:r>
              <a:rPr lang="en-US" sz="2000" dirty="0" err="1"/>
              <a:t>veličine</a:t>
            </a:r>
            <a:r>
              <a:rPr lang="en-US" sz="2000" dirty="0"/>
              <a:t> </a:t>
            </a:r>
          </a:p>
          <a:p>
            <a:pPr lvl="1"/>
            <a:r>
              <a:rPr lang="en-US" sz="2000" dirty="0" err="1"/>
              <a:t>piktograme</a:t>
            </a:r>
            <a:r>
              <a:rPr lang="en-US" sz="2000" dirty="0"/>
              <a:t>, </a:t>
            </a:r>
            <a:r>
              <a:rPr lang="en-US" sz="2000" dirty="0" err="1"/>
              <a:t>prekidače</a:t>
            </a:r>
            <a:r>
              <a:rPr lang="en-US" sz="2000" dirty="0"/>
              <a:t>, </a:t>
            </a:r>
            <a:r>
              <a:rPr lang="en-US" sz="2000" dirty="0" err="1"/>
              <a:t>ručke</a:t>
            </a:r>
            <a:r>
              <a:rPr lang="en-US" sz="2000" dirty="0"/>
              <a:t>, </a:t>
            </a:r>
            <a:r>
              <a:rPr lang="en-US" sz="2000" dirty="0" err="1"/>
              <a:t>elemente</a:t>
            </a:r>
            <a:r>
              <a:rPr lang="en-US" sz="2000" dirty="0"/>
              <a:t> za </a:t>
            </a:r>
            <a:r>
              <a:rPr lang="en-US" sz="2000" dirty="0" err="1"/>
              <a:t>orijentaciju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slično</a:t>
            </a:r>
            <a:r>
              <a:rPr lang="en-US" sz="2000" dirty="0"/>
              <a:t> u </a:t>
            </a:r>
            <a:r>
              <a:rPr lang="en-US" sz="2000" dirty="0" err="1"/>
              <a:t>jasno</a:t>
            </a:r>
            <a:r>
              <a:rPr lang="en-US" sz="2000" dirty="0"/>
              <a:t> </a:t>
            </a:r>
            <a:r>
              <a:rPr lang="en-US" sz="2000" dirty="0" err="1"/>
              <a:t>kontrastnim</a:t>
            </a:r>
            <a:r>
              <a:rPr lang="en-US" sz="2000" dirty="0"/>
              <a:t> </a:t>
            </a:r>
            <a:r>
              <a:rPr lang="en-US" sz="2000" dirty="0" err="1"/>
              <a:t>bojama</a:t>
            </a:r>
            <a:endParaRPr lang="en-US" sz="2000" dirty="0"/>
          </a:p>
          <a:p>
            <a:pPr lvl="1"/>
            <a:r>
              <a:rPr lang="en-US" sz="2000" dirty="0"/>
              <a:t>dobro </a:t>
            </a:r>
            <a:r>
              <a:rPr lang="en-US" sz="2000" dirty="0" err="1"/>
              <a:t>osvetljenje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odgovarajuće</a:t>
            </a:r>
            <a:r>
              <a:rPr lang="en-US" sz="2000" dirty="0"/>
              <a:t> </a:t>
            </a:r>
            <a:r>
              <a:rPr lang="en-US" sz="2000" dirty="0" err="1"/>
              <a:t>svetlosne</a:t>
            </a:r>
            <a:r>
              <a:rPr lang="en-US" sz="2000" dirty="0"/>
              <a:t> </a:t>
            </a:r>
            <a:r>
              <a:rPr lang="en-US" sz="2000" dirty="0" err="1"/>
              <a:t>uslove</a:t>
            </a:r>
            <a:r>
              <a:rPr lang="en-US" sz="2000" dirty="0"/>
              <a:t> u </a:t>
            </a:r>
            <a:r>
              <a:rPr lang="en-US" sz="2000" dirty="0" err="1"/>
              <a:t>prostoru</a:t>
            </a:r>
            <a:endParaRPr lang="en-US" sz="2000" dirty="0"/>
          </a:p>
          <a:p>
            <a:pPr lvl="1"/>
            <a:r>
              <a:rPr lang="en-US" sz="2000" dirty="0" err="1"/>
              <a:t>osvetljene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kontrastne</a:t>
            </a:r>
            <a:r>
              <a:rPr lang="en-US" sz="2000" dirty="0"/>
              <a:t> </a:t>
            </a:r>
            <a:r>
              <a:rPr lang="en-US" sz="2000" dirty="0" err="1"/>
              <a:t>trake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stepenicama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staklenim</a:t>
            </a:r>
            <a:r>
              <a:rPr lang="en-US" sz="2000" dirty="0"/>
              <a:t> </a:t>
            </a:r>
            <a:r>
              <a:rPr lang="en-US" sz="2000" dirty="0" err="1"/>
              <a:t>vratima</a:t>
            </a:r>
            <a:endParaRPr lang="en-US" sz="2000" dirty="0"/>
          </a:p>
          <a:p>
            <a:r>
              <a:rPr lang="en-US" sz="2400" dirty="0" err="1"/>
              <a:t>Osnovni</a:t>
            </a:r>
            <a:r>
              <a:rPr lang="en-US" sz="2400" dirty="0"/>
              <a:t> </a:t>
            </a:r>
            <a:r>
              <a:rPr lang="en-US" sz="2400" dirty="0" err="1"/>
              <a:t>zahtevi</a:t>
            </a:r>
            <a:r>
              <a:rPr lang="en-US" sz="2400" dirty="0"/>
              <a:t> za </a:t>
            </a:r>
            <a:r>
              <a:rPr lang="en-US" sz="2400" dirty="0" err="1"/>
              <a:t>pristupačnu</a:t>
            </a:r>
            <a:r>
              <a:rPr lang="en-US" sz="2400" dirty="0"/>
              <a:t> </a:t>
            </a:r>
            <a:r>
              <a:rPr lang="en-US" sz="2400" dirty="0" err="1"/>
              <a:t>ponudu</a:t>
            </a:r>
            <a:r>
              <a:rPr lang="en-US" sz="2400" dirty="0"/>
              <a:t> za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slepe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osobe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dirty="0" err="1"/>
              <a:t>uključuju</a:t>
            </a:r>
            <a:r>
              <a:rPr lang="en-GB" sz="2400" dirty="0"/>
              <a:t>:</a:t>
            </a:r>
            <a:endParaRPr lang="en-US" sz="2400" dirty="0"/>
          </a:p>
          <a:p>
            <a:pPr lvl="1"/>
            <a:r>
              <a:rPr lang="en-US" sz="2000" dirty="0" err="1"/>
              <a:t>zvučne</a:t>
            </a:r>
            <a:r>
              <a:rPr lang="en-US" sz="2000" dirty="0"/>
              <a:t> </a:t>
            </a:r>
            <a:r>
              <a:rPr lang="en-US" sz="2000" dirty="0" err="1"/>
              <a:t>informacije</a:t>
            </a:r>
            <a:endParaRPr lang="en-US" sz="2000" dirty="0"/>
          </a:p>
          <a:p>
            <a:pPr lvl="1"/>
            <a:r>
              <a:rPr lang="it-IT" sz="2000" dirty="0"/>
              <a:t>mogućnost ulaska sa psima vodičima</a:t>
            </a:r>
            <a:endParaRPr lang="en-US" sz="2000" dirty="0"/>
          </a:p>
          <a:p>
            <a:pPr lvl="1"/>
            <a:r>
              <a:rPr lang="pl-PL" sz="2000" dirty="0"/>
              <a:t>informacije na Brajevom pismu ili reljefnim taktilnim slovima</a:t>
            </a:r>
            <a:endParaRPr lang="en-US" sz="2000" dirty="0"/>
          </a:p>
          <a:p>
            <a:pPr lvl="1"/>
            <a:r>
              <a:rPr lang="pl-PL" sz="2000" dirty="0"/>
              <a:t>taktilne podne oznake i taktilne staze</a:t>
            </a:r>
            <a:endParaRPr lang="en-US" sz="2000" dirty="0"/>
          </a:p>
          <a:p>
            <a:pPr lvl="1"/>
            <a:r>
              <a:rPr lang="en-US" sz="2000" dirty="0" err="1"/>
              <a:t>pristupačne</a:t>
            </a:r>
            <a:r>
              <a:rPr lang="en-US" sz="2000" dirty="0"/>
              <a:t> </a:t>
            </a:r>
            <a:r>
              <a:rPr lang="en-US" sz="2000" dirty="0" err="1"/>
              <a:t>veb-sajtove</a:t>
            </a:r>
            <a:endParaRPr lang="en-US" sz="2400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B033DDF6-A3D9-C3DC-9B62-DAF95026ABA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961" y="2211706"/>
            <a:ext cx="4937125" cy="329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135578-DD17-4AA0-DD53-042B6E6AE4B1}"/>
              </a:ext>
            </a:extLst>
          </p:cNvPr>
          <p:cNvSpPr txBox="1"/>
          <p:nvPr/>
        </p:nvSpPr>
        <p:spPr>
          <a:xfrm>
            <a:off x="6991961" y="5838968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Izvor </a:t>
            </a:r>
            <a:r>
              <a:rPr lang="en-US" sz="1200" dirty="0" err="1"/>
              <a:t>slike</a:t>
            </a:r>
            <a:r>
              <a:rPr lang="en-US" sz="1200" dirty="0"/>
              <a:t>: https://www.esri.com/</a:t>
            </a:r>
          </a:p>
        </p:txBody>
      </p:sp>
    </p:spTree>
    <p:extLst>
      <p:ext uri="{BB962C8B-B14F-4D97-AF65-F5344CB8AC3E}">
        <p14:creationId xmlns:p14="http://schemas.microsoft.com/office/powerpoint/2010/main" val="2332419142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B5346-2148-987D-9A96-B0B531685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Osobe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oštećenjem</a:t>
            </a:r>
            <a:r>
              <a:rPr lang="en-US" dirty="0"/>
              <a:t> </a:t>
            </a:r>
            <a:r>
              <a:rPr lang="en-US" dirty="0" err="1"/>
              <a:t>sluha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84656-D712-404A-9285-E734172FB34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b="1" dirty="0" err="1"/>
              <a:t>Osnovni</a:t>
            </a:r>
            <a:r>
              <a:rPr lang="en-US" sz="3200" b="1" dirty="0"/>
              <a:t> </a:t>
            </a:r>
            <a:r>
              <a:rPr lang="en-US" sz="3200" b="1" dirty="0" err="1"/>
              <a:t>zahtevi</a:t>
            </a:r>
            <a:r>
              <a:rPr lang="en-US" sz="3200" b="1" dirty="0"/>
              <a:t> </a:t>
            </a:r>
            <a:r>
              <a:rPr lang="en-US" sz="3200" dirty="0"/>
              <a:t>za </a:t>
            </a:r>
            <a:r>
              <a:rPr lang="en-US" sz="3200" dirty="0" err="1"/>
              <a:t>pristupačnu</a:t>
            </a:r>
            <a:r>
              <a:rPr lang="en-US" sz="3200" dirty="0"/>
              <a:t> </a:t>
            </a:r>
            <a:r>
              <a:rPr lang="en-US" sz="3200" dirty="0" err="1"/>
              <a:t>ponudu</a:t>
            </a:r>
            <a:r>
              <a:rPr lang="en-US" sz="3200" dirty="0"/>
              <a:t> </a:t>
            </a:r>
            <a:r>
              <a:rPr lang="en-US" sz="3200" dirty="0" err="1"/>
              <a:t>uključuju</a:t>
            </a:r>
            <a:r>
              <a:rPr lang="en-GB" sz="3200" dirty="0"/>
              <a:t>: </a:t>
            </a:r>
            <a:endParaRPr lang="en-US" sz="3200" dirty="0"/>
          </a:p>
          <a:p>
            <a:pPr lvl="1"/>
            <a:r>
              <a:rPr lang="en-US" sz="2800" dirty="0" err="1"/>
              <a:t>Dodavanje</a:t>
            </a:r>
            <a:r>
              <a:rPr lang="en-US" sz="2800" dirty="0"/>
              <a:t> </a:t>
            </a:r>
            <a:r>
              <a:rPr lang="en-US" sz="2800" dirty="0" err="1"/>
              <a:t>vizuelnih</a:t>
            </a:r>
            <a:r>
              <a:rPr lang="en-US" sz="2800" dirty="0"/>
              <a:t> </a:t>
            </a:r>
            <a:r>
              <a:rPr lang="en-US" sz="2800" dirty="0" err="1"/>
              <a:t>informacija</a:t>
            </a:r>
            <a:r>
              <a:rPr lang="en-US" sz="2800" dirty="0"/>
              <a:t> </a:t>
            </a:r>
            <a:r>
              <a:rPr lang="en-US" sz="2800" dirty="0" err="1"/>
              <a:t>uz</a:t>
            </a:r>
            <a:r>
              <a:rPr lang="en-US" sz="2800" dirty="0"/>
              <a:t> </a:t>
            </a:r>
            <a:r>
              <a:rPr lang="en-US" sz="2800" dirty="0" err="1"/>
              <a:t>zvučne</a:t>
            </a:r>
            <a:r>
              <a:rPr lang="en-US" sz="2800" dirty="0"/>
              <a:t> </a:t>
            </a:r>
            <a:r>
              <a:rPr lang="en-US" sz="2800" dirty="0" err="1"/>
              <a:t>informacije</a:t>
            </a:r>
            <a:r>
              <a:rPr lang="en-US" sz="2800" dirty="0"/>
              <a:t>, </a:t>
            </a:r>
            <a:r>
              <a:rPr lang="en-US" sz="2800" dirty="0" err="1"/>
              <a:t>na</a:t>
            </a:r>
            <a:r>
              <a:rPr lang="en-US" sz="2800" dirty="0"/>
              <a:t> primer </a:t>
            </a:r>
            <a:r>
              <a:rPr lang="en-US" sz="2800" dirty="0" err="1"/>
              <a:t>titlova</a:t>
            </a:r>
            <a:r>
              <a:rPr lang="en-US" sz="2800" dirty="0"/>
              <a:t> u video-</a:t>
            </a:r>
            <a:r>
              <a:rPr lang="en-US" sz="2800" dirty="0" err="1"/>
              <a:t>sadržajima</a:t>
            </a:r>
            <a:endParaRPr lang="en-US" sz="2800" dirty="0"/>
          </a:p>
          <a:p>
            <a:pPr lvl="1"/>
            <a:r>
              <a:rPr lang="en-US" sz="2800" dirty="0" err="1"/>
              <a:t>Obezbeđivanje</a:t>
            </a:r>
            <a:r>
              <a:rPr lang="en-US" sz="2800" dirty="0"/>
              <a:t> </a:t>
            </a:r>
            <a:r>
              <a:rPr lang="en-US" sz="2800" dirty="0" err="1"/>
              <a:t>pisanih</a:t>
            </a:r>
            <a:r>
              <a:rPr lang="en-US" sz="2800" dirty="0"/>
              <a:t> </a:t>
            </a:r>
            <a:r>
              <a:rPr lang="en-US" sz="2800" dirty="0" err="1"/>
              <a:t>informacija</a:t>
            </a:r>
            <a:endParaRPr lang="en-US" sz="2800" dirty="0"/>
          </a:p>
          <a:p>
            <a:pPr lvl="1"/>
            <a:r>
              <a:rPr lang="en-US" sz="2800" dirty="0" err="1"/>
              <a:t>Održavanje</a:t>
            </a:r>
            <a:r>
              <a:rPr lang="en-US" sz="2800" dirty="0"/>
              <a:t> </a:t>
            </a:r>
            <a:r>
              <a:rPr lang="en-US" sz="2800" dirty="0" err="1"/>
              <a:t>kontakta</a:t>
            </a:r>
            <a:r>
              <a:rPr lang="en-US" sz="2800" dirty="0"/>
              <a:t> </a:t>
            </a:r>
            <a:r>
              <a:rPr lang="en-US" sz="2800" dirty="0" err="1"/>
              <a:t>očima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jasno</a:t>
            </a:r>
            <a:r>
              <a:rPr lang="en-US" sz="2800" dirty="0"/>
              <a:t> </a:t>
            </a:r>
            <a:r>
              <a:rPr lang="en-US" sz="2800" dirty="0" err="1"/>
              <a:t>izgovaranje</a:t>
            </a:r>
            <a:endParaRPr lang="en-US" sz="2800" dirty="0"/>
          </a:p>
          <a:p>
            <a:pPr lvl="1"/>
            <a:r>
              <a:rPr lang="en-US" sz="2800" dirty="0" err="1"/>
              <a:t>Korišćenje</a:t>
            </a:r>
            <a:r>
              <a:rPr lang="en-US" sz="2800" dirty="0"/>
              <a:t> </a:t>
            </a:r>
            <a:r>
              <a:rPr lang="en-US" sz="2800" dirty="0" err="1"/>
              <a:t>usluga</a:t>
            </a:r>
            <a:r>
              <a:rPr lang="en-US" sz="2800" dirty="0"/>
              <a:t> </a:t>
            </a:r>
            <a:r>
              <a:rPr lang="en-US" sz="2800" dirty="0" err="1"/>
              <a:t>tumača</a:t>
            </a:r>
            <a:r>
              <a:rPr lang="en-US" sz="2800" dirty="0"/>
              <a:t> </a:t>
            </a:r>
            <a:r>
              <a:rPr lang="en-US" sz="2800" dirty="0" err="1"/>
              <a:t>znakovnog</a:t>
            </a:r>
            <a:r>
              <a:rPr lang="en-US" sz="2800" dirty="0"/>
              <a:t> </a:t>
            </a:r>
            <a:r>
              <a:rPr lang="en-US" sz="2800" dirty="0" err="1"/>
              <a:t>jezika</a:t>
            </a:r>
            <a:r>
              <a:rPr lang="en-US" sz="2800" dirty="0"/>
              <a:t> </a:t>
            </a:r>
            <a:r>
              <a:rPr lang="en-US" sz="2800" dirty="0" err="1"/>
              <a:t>kada</a:t>
            </a:r>
            <a:r>
              <a:rPr lang="en-US" sz="2800" dirty="0"/>
              <a:t> </a:t>
            </a:r>
            <a:r>
              <a:rPr lang="en-US" sz="2800" dirty="0" err="1"/>
              <a:t>jeto</a:t>
            </a:r>
            <a:r>
              <a:rPr lang="en-US" sz="2800" dirty="0"/>
              <a:t> </a:t>
            </a:r>
            <a:r>
              <a:rPr lang="en-US" sz="2800" dirty="0" err="1"/>
              <a:t>potrebno</a:t>
            </a:r>
            <a:endParaRPr lang="en-US" sz="2800" dirty="0"/>
          </a:p>
          <a:p>
            <a:endParaRPr lang="en-US" sz="32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910CF24-10E4-8047-ACD7-50B5570D7BE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18238" y="2211917"/>
            <a:ext cx="4937125" cy="32914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D0E6E0-A618-6180-7CC3-AB605C7B7D69}"/>
              </a:ext>
            </a:extLst>
          </p:cNvPr>
          <p:cNvSpPr txBox="1"/>
          <p:nvPr/>
        </p:nvSpPr>
        <p:spPr>
          <a:xfrm>
            <a:off x="6218238" y="5869094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Izvor </a:t>
            </a:r>
            <a:r>
              <a:rPr lang="en-US" sz="1200" dirty="0" err="1"/>
              <a:t>slike</a:t>
            </a:r>
            <a:r>
              <a:rPr lang="en-US" sz="1200" dirty="0"/>
              <a:t>: https://pexels.com/</a:t>
            </a:r>
          </a:p>
        </p:txBody>
      </p:sp>
    </p:spTree>
    <p:extLst>
      <p:ext uri="{BB962C8B-B14F-4D97-AF65-F5344CB8AC3E}">
        <p14:creationId xmlns:p14="http://schemas.microsoft.com/office/powerpoint/2010/main" val="121972589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327B3-37AB-CFE5-1A8E-E796B77EB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Osobe</a:t>
            </a:r>
            <a:r>
              <a:rPr lang="en-US" sz="4000" dirty="0"/>
              <a:t> </a:t>
            </a:r>
            <a:r>
              <a:rPr lang="en-US" sz="4000" dirty="0" err="1"/>
              <a:t>sa</a:t>
            </a:r>
            <a:r>
              <a:rPr lang="en-US" sz="4000" dirty="0"/>
              <a:t> </a:t>
            </a:r>
            <a:r>
              <a:rPr lang="en-US" sz="4000" dirty="0" err="1"/>
              <a:t>kognitivnim</a:t>
            </a:r>
            <a:r>
              <a:rPr lang="en-US" sz="4000" dirty="0"/>
              <a:t> </a:t>
            </a:r>
            <a:r>
              <a:rPr lang="en-US" sz="4000" dirty="0" err="1"/>
              <a:t>ili</a:t>
            </a:r>
            <a:r>
              <a:rPr lang="en-US" sz="4000" dirty="0"/>
              <a:t> </a:t>
            </a:r>
            <a:r>
              <a:rPr lang="en-US" sz="4000" dirty="0" err="1"/>
              <a:t>intelektualnim</a:t>
            </a:r>
            <a:r>
              <a:rPr lang="en-US" sz="4000" dirty="0"/>
              <a:t> </a:t>
            </a:r>
            <a:r>
              <a:rPr lang="en-US" sz="4000" dirty="0" err="1"/>
              <a:t>invaliditetom</a:t>
            </a:r>
            <a:endParaRPr lang="en-US" sz="3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FC040-3CA6-4E7B-9D6C-73EC04932A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402666"/>
          </a:xfrm>
        </p:spPr>
        <p:txBody>
          <a:bodyPr>
            <a:normAutofit fontScale="92500" lnSpcReduction="20000"/>
          </a:bodyPr>
          <a:lstStyle/>
          <a:p>
            <a:r>
              <a:rPr lang="en-US" sz="3200" b="1" dirty="0" err="1"/>
              <a:t>Osnovni</a:t>
            </a:r>
            <a:r>
              <a:rPr lang="en-US" sz="3200" b="1" dirty="0"/>
              <a:t> </a:t>
            </a:r>
            <a:r>
              <a:rPr lang="en-US" sz="3200" b="1" dirty="0" err="1"/>
              <a:t>zahtevi</a:t>
            </a:r>
            <a:r>
              <a:rPr lang="en-US" sz="3200" b="1" dirty="0"/>
              <a:t> </a:t>
            </a:r>
            <a:r>
              <a:rPr lang="en-US" sz="3200" dirty="0"/>
              <a:t>za </a:t>
            </a:r>
            <a:r>
              <a:rPr lang="en-US" sz="3200" dirty="0" err="1"/>
              <a:t>pristupačnu</a:t>
            </a:r>
            <a:r>
              <a:rPr lang="en-US" sz="3200" dirty="0"/>
              <a:t> </a:t>
            </a:r>
            <a:r>
              <a:rPr lang="en-US" sz="3200" dirty="0" err="1"/>
              <a:t>ponudu</a:t>
            </a:r>
            <a:r>
              <a:rPr lang="en-US" sz="3200" dirty="0"/>
              <a:t> </a:t>
            </a:r>
            <a:r>
              <a:rPr lang="en-US" sz="3200" dirty="0" err="1"/>
              <a:t>uključuju</a:t>
            </a:r>
            <a:r>
              <a:rPr lang="en-GB" sz="3200" dirty="0"/>
              <a:t>: </a:t>
            </a:r>
            <a:endParaRPr lang="en-US" sz="3200" dirty="0"/>
          </a:p>
          <a:p>
            <a:pPr lvl="1"/>
            <a:r>
              <a:rPr lang="en-US" sz="2800" dirty="0" err="1"/>
              <a:t>Koncept</a:t>
            </a:r>
            <a:r>
              <a:rPr lang="en-US" sz="2800" dirty="0"/>
              <a:t> </a:t>
            </a:r>
            <a:r>
              <a:rPr lang="en-US" sz="2800" dirty="0" err="1"/>
              <a:t>jednostavnog</a:t>
            </a:r>
            <a:r>
              <a:rPr lang="en-US" sz="2800" dirty="0"/>
              <a:t> </a:t>
            </a:r>
            <a:r>
              <a:rPr lang="en-US" sz="2800" dirty="0" err="1"/>
              <a:t>jezika</a:t>
            </a:r>
            <a:r>
              <a:rPr lang="en-US" sz="2800" dirty="0"/>
              <a:t> (</a:t>
            </a:r>
            <a:r>
              <a:rPr lang="en-US" sz="2800" dirty="0" err="1"/>
              <a:t>usmena</a:t>
            </a:r>
            <a:r>
              <a:rPr lang="en-US" sz="2800" dirty="0"/>
              <a:t> </a:t>
            </a:r>
            <a:r>
              <a:rPr lang="en-US" sz="2800" dirty="0" err="1"/>
              <a:t>komunikacija</a:t>
            </a:r>
            <a:r>
              <a:rPr lang="en-US" sz="2800" dirty="0"/>
              <a:t> u </a:t>
            </a:r>
            <a:r>
              <a:rPr lang="en-US" sz="2800" dirty="0" err="1"/>
              <a:t>kratkim</a:t>
            </a:r>
            <a:r>
              <a:rPr lang="en-US" sz="2800" dirty="0"/>
              <a:t>, </a:t>
            </a:r>
            <a:r>
              <a:rPr lang="en-US" sz="2800" dirty="0" err="1"/>
              <a:t>jednostavnim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gramatički</a:t>
            </a:r>
            <a:r>
              <a:rPr lang="en-US" sz="2800" dirty="0"/>
              <a:t> </a:t>
            </a:r>
            <a:r>
              <a:rPr lang="en-US" sz="2800" dirty="0" err="1"/>
              <a:t>ispravnim</a:t>
            </a:r>
            <a:r>
              <a:rPr lang="en-US" sz="2800" dirty="0"/>
              <a:t> </a:t>
            </a:r>
            <a:r>
              <a:rPr lang="en-US" sz="2800" dirty="0" err="1"/>
              <a:t>rečenicama</a:t>
            </a:r>
            <a:r>
              <a:rPr lang="en-US" sz="2800" dirty="0"/>
              <a:t>)</a:t>
            </a:r>
            <a:r>
              <a:rPr lang="en-GB" sz="2800" dirty="0"/>
              <a:t>)</a:t>
            </a:r>
            <a:endParaRPr lang="en-US" sz="2800" dirty="0"/>
          </a:p>
          <a:p>
            <a:pPr lvl="1"/>
            <a:r>
              <a:rPr lang="pl-PL" sz="2800" dirty="0"/>
              <a:t>Pisanje tekstova u kratkim, jednostavnim i gramatički ispravnim rečenicama</a:t>
            </a:r>
            <a:endParaRPr lang="en-US" sz="2800" dirty="0"/>
          </a:p>
          <a:p>
            <a:pPr lvl="1"/>
            <a:r>
              <a:rPr lang="en-US" sz="2800" dirty="0" err="1"/>
              <a:t>Pružanje</a:t>
            </a:r>
            <a:r>
              <a:rPr lang="en-US" sz="2800" dirty="0"/>
              <a:t> </a:t>
            </a:r>
            <a:r>
              <a:rPr lang="en-US" sz="2800" dirty="0" err="1"/>
              <a:t>informacija</a:t>
            </a:r>
            <a:r>
              <a:rPr lang="en-US" sz="2800" dirty="0"/>
              <a:t> </a:t>
            </a:r>
            <a:r>
              <a:rPr lang="en-US" sz="2800" dirty="0" err="1"/>
              <a:t>jednostavnim</a:t>
            </a:r>
            <a:r>
              <a:rPr lang="en-US" sz="2800" dirty="0"/>
              <a:t> </a:t>
            </a:r>
            <a:r>
              <a:rPr lang="en-US" sz="2800" dirty="0" err="1"/>
              <a:t>jezikom</a:t>
            </a:r>
            <a:endParaRPr lang="en-US" sz="2800" dirty="0"/>
          </a:p>
          <a:p>
            <a:pPr lvl="1"/>
            <a:r>
              <a:rPr lang="en-US" sz="2800" dirty="0" err="1"/>
              <a:t>Korišćenje</a:t>
            </a:r>
            <a:r>
              <a:rPr lang="en-US" sz="2800" dirty="0"/>
              <a:t> </a:t>
            </a:r>
            <a:r>
              <a:rPr lang="en-US" sz="2800" dirty="0" err="1"/>
              <a:t>slika</a:t>
            </a:r>
            <a:r>
              <a:rPr lang="en-US" sz="2800" dirty="0"/>
              <a:t>, </a:t>
            </a:r>
            <a:r>
              <a:rPr lang="en-US" sz="2800" dirty="0" err="1"/>
              <a:t>poput</a:t>
            </a:r>
            <a:r>
              <a:rPr lang="en-US" sz="2800" dirty="0"/>
              <a:t> </a:t>
            </a:r>
            <a:r>
              <a:rPr lang="en-US" sz="2800" dirty="0" err="1"/>
              <a:t>fotografija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simbola</a:t>
            </a:r>
            <a:endParaRPr lang="en-US" sz="2800" dirty="0"/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C1FA955-11B0-CCBD-BE95-BE8A1E8DC0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18238" y="2211917"/>
            <a:ext cx="4937125" cy="32914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3F5C22-E4DC-07FA-8241-29D41BE8937B}"/>
              </a:ext>
            </a:extLst>
          </p:cNvPr>
          <p:cNvSpPr txBox="1"/>
          <p:nvPr/>
        </p:nvSpPr>
        <p:spPr>
          <a:xfrm>
            <a:off x="6218238" y="5869094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Izvor </a:t>
            </a:r>
            <a:r>
              <a:rPr lang="en-US" sz="1200" dirty="0" err="1"/>
              <a:t>slike</a:t>
            </a:r>
            <a:r>
              <a:rPr lang="en-US" sz="1200" dirty="0"/>
              <a:t>: https://pexels.com/</a:t>
            </a:r>
          </a:p>
        </p:txBody>
      </p:sp>
    </p:spTree>
    <p:extLst>
      <p:ext uri="{BB962C8B-B14F-4D97-AF65-F5344CB8AC3E}">
        <p14:creationId xmlns:p14="http://schemas.microsoft.com/office/powerpoint/2010/main" val="360597844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D6389-C618-E8FA-8E11-F6DE556B8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Drugi / </a:t>
            </a:r>
            <a:r>
              <a:rPr lang="en-US" dirty="0" err="1"/>
              <a:t>nevidljivi</a:t>
            </a:r>
            <a:r>
              <a:rPr lang="en-US" dirty="0"/>
              <a:t> </a:t>
            </a:r>
            <a:r>
              <a:rPr lang="en-US" dirty="0" err="1"/>
              <a:t>invaliditeti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85828-B1ED-6D2E-0B0D-5BBF6812FE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5186290" cy="4023360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/>
              <a:t>Nisu </a:t>
            </a:r>
            <a:r>
              <a:rPr lang="en-US" sz="2800" b="1" dirty="0" err="1"/>
              <a:t>svi</a:t>
            </a:r>
            <a:r>
              <a:rPr lang="en-US" sz="2800" b="1" dirty="0"/>
              <a:t> </a:t>
            </a:r>
            <a:r>
              <a:rPr lang="en-US" sz="2800" b="1" dirty="0" err="1"/>
              <a:t>invaliditeti</a:t>
            </a:r>
            <a:r>
              <a:rPr lang="en-US" sz="2800" b="1" dirty="0"/>
              <a:t> </a:t>
            </a:r>
            <a:r>
              <a:rPr lang="en-US" sz="2800" b="1" dirty="0" err="1"/>
              <a:t>vidljivi</a:t>
            </a:r>
            <a:r>
              <a:rPr lang="en-US" sz="2800" b="1" dirty="0"/>
              <a:t>.</a:t>
            </a:r>
          </a:p>
          <a:p>
            <a:r>
              <a:rPr lang="en-US" sz="2800" dirty="0" err="1"/>
              <a:t>Primeri</a:t>
            </a:r>
            <a:r>
              <a:rPr lang="en-US" sz="2800" dirty="0"/>
              <a:t> </a:t>
            </a:r>
            <a:r>
              <a:rPr lang="en-US" sz="2800" dirty="0" err="1"/>
              <a:t>uključuju</a:t>
            </a:r>
            <a:r>
              <a:rPr lang="en-US" sz="2800" dirty="0"/>
              <a:t>:</a:t>
            </a:r>
          </a:p>
          <a:p>
            <a:pPr lvl="1"/>
            <a:r>
              <a:rPr lang="en-US" sz="2400" dirty="0" err="1"/>
              <a:t>hronični</a:t>
            </a:r>
            <a:r>
              <a:rPr lang="en-US" sz="2400" dirty="0"/>
              <a:t> </a:t>
            </a:r>
            <a:r>
              <a:rPr lang="en-US" sz="2400" dirty="0" err="1"/>
              <a:t>bol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hronični</a:t>
            </a:r>
            <a:r>
              <a:rPr lang="en-US" sz="2400" dirty="0"/>
              <a:t> </a:t>
            </a:r>
            <a:r>
              <a:rPr lang="en-US" sz="2400" dirty="0" err="1"/>
              <a:t>umor</a:t>
            </a:r>
            <a:endParaRPr lang="en-US" sz="2400" dirty="0"/>
          </a:p>
          <a:p>
            <a:pPr lvl="1"/>
            <a:r>
              <a:rPr lang="en-US" sz="2400" dirty="0" err="1"/>
              <a:t>anksiozne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panične</a:t>
            </a:r>
            <a:r>
              <a:rPr lang="en-US" sz="2400" dirty="0"/>
              <a:t> </a:t>
            </a:r>
            <a:r>
              <a:rPr lang="en-US" sz="2400" dirty="0" err="1"/>
              <a:t>poremećaje</a:t>
            </a:r>
            <a:endParaRPr lang="en-US" sz="2400" dirty="0"/>
          </a:p>
          <a:p>
            <a:pPr lvl="1"/>
            <a:r>
              <a:rPr lang="en-US" sz="2400" dirty="0" err="1"/>
              <a:t>senzorne</a:t>
            </a:r>
            <a:r>
              <a:rPr lang="en-US" sz="2400" dirty="0"/>
              <a:t> </a:t>
            </a:r>
            <a:r>
              <a:rPr lang="en-US" sz="2400" dirty="0" err="1"/>
              <a:t>osetljivosti</a:t>
            </a:r>
            <a:endParaRPr lang="en-US" sz="2400" dirty="0"/>
          </a:p>
          <a:p>
            <a:pPr lvl="1"/>
            <a:r>
              <a:rPr lang="en-US" sz="2400" dirty="0" err="1"/>
              <a:t>privremenu</a:t>
            </a:r>
            <a:r>
              <a:rPr lang="en-US" sz="2400" dirty="0"/>
              <a:t> </a:t>
            </a:r>
            <a:r>
              <a:rPr lang="en-US" sz="2400" dirty="0" err="1"/>
              <a:t>bolest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povredu</a:t>
            </a:r>
            <a:endParaRPr lang="en-US" sz="2400" dirty="0"/>
          </a:p>
          <a:p>
            <a:r>
              <a:rPr lang="en-US" sz="2800" dirty="0" err="1"/>
              <a:t>Fleksibilnost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empatija</a:t>
            </a:r>
            <a:r>
              <a:rPr lang="en-US" sz="2800" dirty="0"/>
              <a:t> </a:t>
            </a:r>
            <a:r>
              <a:rPr lang="en-US" sz="2800" dirty="0" err="1"/>
              <a:t>su</a:t>
            </a:r>
            <a:r>
              <a:rPr lang="en-US" sz="2800" dirty="0"/>
              <a:t> od </a:t>
            </a:r>
            <a:r>
              <a:rPr lang="en-US" sz="2800" dirty="0" err="1"/>
              <a:t>ključnog</a:t>
            </a:r>
            <a:r>
              <a:rPr lang="en-US" sz="2800" dirty="0"/>
              <a:t> </a:t>
            </a:r>
            <a:r>
              <a:rPr lang="en-US" sz="2800" dirty="0" err="1"/>
              <a:t>značaja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Smirena</a:t>
            </a:r>
            <a:r>
              <a:rPr lang="en-US" sz="2800" dirty="0"/>
              <a:t> </a:t>
            </a:r>
            <a:r>
              <a:rPr lang="en-US" sz="2800" dirty="0" err="1"/>
              <a:t>reakcija</a:t>
            </a:r>
            <a:r>
              <a:rPr lang="en-US" sz="2800" dirty="0"/>
              <a:t> bez </a:t>
            </a:r>
            <a:r>
              <a:rPr lang="en-US" sz="2800" dirty="0" err="1"/>
              <a:t>osuđivanja</a:t>
            </a:r>
            <a:r>
              <a:rPr lang="en-US" sz="2800" dirty="0"/>
              <a:t> </a:t>
            </a:r>
            <a:r>
              <a:rPr lang="en-US" sz="2800" dirty="0" err="1"/>
              <a:t>može</a:t>
            </a:r>
            <a:r>
              <a:rPr lang="en-US" sz="2800" dirty="0"/>
              <a:t> </a:t>
            </a:r>
            <a:r>
              <a:rPr lang="en-US" sz="2800" dirty="0" err="1"/>
              <a:t>napraviti</a:t>
            </a:r>
            <a:r>
              <a:rPr lang="en-US" sz="2800" dirty="0"/>
              <a:t> </a:t>
            </a:r>
            <a:r>
              <a:rPr lang="en-US" sz="2800" dirty="0" err="1"/>
              <a:t>veliku</a:t>
            </a:r>
            <a:r>
              <a:rPr lang="en-US" sz="2800" dirty="0"/>
              <a:t> </a:t>
            </a:r>
            <a:r>
              <a:rPr lang="en-US" sz="2800" dirty="0" err="1"/>
              <a:t>razliku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endParaRPr lang="en-US" sz="2800" dirty="0"/>
          </a:p>
          <a:p>
            <a:endParaRPr lang="en-US" sz="2800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6016ADF-2AFA-D121-8475-151CEAFA5B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900" y="1846369"/>
            <a:ext cx="4711780" cy="4022725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A66E81-0AA5-4F12-9BD1-3AA1B30C8B5A}"/>
              </a:ext>
            </a:extLst>
          </p:cNvPr>
          <p:cNvSpPr txBox="1"/>
          <p:nvPr/>
        </p:nvSpPr>
        <p:spPr>
          <a:xfrm>
            <a:off x="6385284" y="5978103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Izvor </a:t>
            </a:r>
            <a:r>
              <a:rPr lang="en-US" sz="1200" dirty="0" err="1"/>
              <a:t>slike</a:t>
            </a:r>
            <a:r>
              <a:rPr lang="en-US" sz="1200" dirty="0"/>
              <a:t>: https://pexels.com/</a:t>
            </a:r>
          </a:p>
        </p:txBody>
      </p:sp>
    </p:spTree>
    <p:extLst>
      <p:ext uri="{BB962C8B-B14F-4D97-AF65-F5344CB8AC3E}">
        <p14:creationId xmlns:p14="http://schemas.microsoft.com/office/powerpoint/2010/main" val="1218876944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795E2-A228-E20E-1A3D-5724CCC59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Pristupačnost se odnosi i na stavove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6EC75-F93D-AE56-5298-3BBE80CFF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20604"/>
          </a:xfrm>
        </p:spPr>
        <p:txBody>
          <a:bodyPr>
            <a:normAutofit lnSpcReduction="10000"/>
          </a:bodyPr>
          <a:lstStyle/>
          <a:p>
            <a:r>
              <a:rPr lang="pl-PL" sz="3200" dirty="0"/>
              <a:t>Pristupačnost se podjednako odnosi na </a:t>
            </a:r>
            <a:r>
              <a:rPr lang="pl-PL" sz="3200" b="1" dirty="0"/>
              <a:t>stavove</a:t>
            </a:r>
            <a:r>
              <a:rPr lang="pl-PL" sz="3200" dirty="0"/>
              <a:t> koliko i na infrastrukturu</a:t>
            </a:r>
            <a:r>
              <a:rPr lang="en-GB" sz="3200" dirty="0"/>
              <a:t>.</a:t>
            </a:r>
          </a:p>
          <a:p>
            <a:r>
              <a:rPr lang="en-US" sz="3200" dirty="0" err="1"/>
              <a:t>Objekti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tehnologija</a:t>
            </a:r>
            <a:r>
              <a:rPr lang="en-US" sz="3200" dirty="0"/>
              <a:t> </a:t>
            </a:r>
            <a:r>
              <a:rPr lang="en-US" sz="3200" dirty="0" err="1"/>
              <a:t>jesu</a:t>
            </a:r>
            <a:r>
              <a:rPr lang="en-US" sz="3200" dirty="0"/>
              <a:t> </a:t>
            </a:r>
            <a:r>
              <a:rPr lang="en-US" sz="3200" dirty="0" err="1"/>
              <a:t>važni</a:t>
            </a:r>
            <a:r>
              <a:rPr lang="en-US" sz="3200" dirty="0"/>
              <a:t>.</a:t>
            </a:r>
          </a:p>
          <a:p>
            <a:r>
              <a:rPr lang="en-US" sz="3200" dirty="0"/>
              <a:t>Ali </a:t>
            </a:r>
            <a:r>
              <a:rPr lang="en-US" sz="3200" b="1" dirty="0" err="1">
                <a:solidFill>
                  <a:schemeClr val="bg2">
                    <a:lumMod val="50000"/>
                  </a:schemeClr>
                </a:solidFill>
              </a:rPr>
              <a:t>ljudi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2">
                    <a:lumMod val="50000"/>
                  </a:schemeClr>
                </a:solidFill>
              </a:rPr>
              <a:t>prave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2">
                    <a:lumMod val="50000"/>
                  </a:schemeClr>
                </a:solidFill>
              </a:rPr>
              <a:t>razliku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r>
              <a:rPr lang="en-US" sz="3200" dirty="0" err="1"/>
              <a:t>Stavovi</a:t>
            </a:r>
            <a:r>
              <a:rPr lang="en-US" sz="3200" dirty="0"/>
              <a:t> </a:t>
            </a:r>
            <a:r>
              <a:rPr lang="en-US" sz="3200" dirty="0" err="1"/>
              <a:t>zaposlenih</a:t>
            </a:r>
            <a:r>
              <a:rPr lang="en-US" sz="3200" dirty="0"/>
              <a:t> </a:t>
            </a:r>
            <a:r>
              <a:rPr lang="en-US" sz="3200" dirty="0" err="1"/>
              <a:t>oblikuju</a:t>
            </a:r>
            <a:r>
              <a:rPr lang="en-US" sz="3200" dirty="0"/>
              <a:t> </a:t>
            </a:r>
            <a:r>
              <a:rPr lang="en-US" sz="3200" dirty="0" err="1"/>
              <a:t>iskustvo</a:t>
            </a:r>
            <a:r>
              <a:rPr lang="en-US" sz="3200" dirty="0"/>
              <a:t> </a:t>
            </a:r>
            <a:r>
              <a:rPr lang="en-US" sz="3200" dirty="0" err="1"/>
              <a:t>posetilaca</a:t>
            </a:r>
            <a:r>
              <a:rPr lang="en-US" sz="3200" dirty="0"/>
              <a:t>.</a:t>
            </a:r>
          </a:p>
          <a:p>
            <a:pPr lvl="1"/>
            <a:r>
              <a:rPr lang="en-US" sz="2800" dirty="0" err="1"/>
              <a:t>Moguće</a:t>
            </a:r>
            <a:r>
              <a:rPr lang="en-US" sz="2800" dirty="0"/>
              <a:t> je da </a:t>
            </a:r>
            <a:r>
              <a:rPr lang="en-US" sz="2800" dirty="0" err="1"/>
              <a:t>lokalitet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en-US" sz="2800" dirty="0" err="1"/>
              <a:t>nesavršenom</a:t>
            </a:r>
            <a:r>
              <a:rPr lang="en-US" sz="2800" dirty="0"/>
              <a:t> </a:t>
            </a:r>
            <a:r>
              <a:rPr lang="en-US" sz="2800" dirty="0" err="1"/>
              <a:t>infrastrukturom</a:t>
            </a:r>
            <a:r>
              <a:rPr lang="en-US" sz="2800" dirty="0"/>
              <a:t> </a:t>
            </a:r>
            <a:r>
              <a:rPr lang="en-US" sz="2800" dirty="0" err="1"/>
              <a:t>pruži</a:t>
            </a:r>
            <a:r>
              <a:rPr lang="en-US" sz="2800" dirty="0"/>
              <a:t> dobro </a:t>
            </a:r>
            <a:r>
              <a:rPr lang="en-US" sz="2800" dirty="0" err="1"/>
              <a:t>iskustvo</a:t>
            </a:r>
            <a:r>
              <a:rPr lang="en-US" sz="2800" dirty="0"/>
              <a:t> </a:t>
            </a:r>
            <a:r>
              <a:rPr lang="en-US" sz="2800" dirty="0" err="1"/>
              <a:t>zahvaljujući</a:t>
            </a:r>
            <a:r>
              <a:rPr lang="en-US" sz="2800" dirty="0"/>
              <a:t> </a:t>
            </a:r>
            <a:r>
              <a:rPr lang="en-US" sz="2800" dirty="0" err="1"/>
              <a:t>izuzetnom</a:t>
            </a:r>
            <a:r>
              <a:rPr lang="en-US" sz="2800" dirty="0"/>
              <a:t> </a:t>
            </a:r>
            <a:r>
              <a:rPr lang="en-US" sz="2800" dirty="0" err="1"/>
              <a:t>odnosu</a:t>
            </a:r>
            <a:r>
              <a:rPr lang="en-US" sz="2800" dirty="0"/>
              <a:t> </a:t>
            </a:r>
            <a:r>
              <a:rPr lang="en-US" sz="2800" dirty="0" err="1"/>
              <a:t>osoblja</a:t>
            </a:r>
            <a:r>
              <a:rPr lang="en-US" sz="2800" dirty="0"/>
              <a:t>.</a:t>
            </a:r>
          </a:p>
          <a:p>
            <a:pPr lvl="1"/>
            <a:r>
              <a:rPr lang="en-US" sz="2800" dirty="0"/>
              <a:t>Isto </a:t>
            </a:r>
            <a:r>
              <a:rPr lang="en-US" sz="2800" dirty="0" err="1"/>
              <a:t>tako</a:t>
            </a:r>
            <a:r>
              <a:rPr lang="en-US" sz="2800" dirty="0"/>
              <a:t>, </a:t>
            </a:r>
            <a:r>
              <a:rPr lang="en-US" sz="2800" dirty="0" err="1"/>
              <a:t>moguće</a:t>
            </a:r>
            <a:r>
              <a:rPr lang="en-US" sz="2800" dirty="0"/>
              <a:t> je da </a:t>
            </a:r>
            <a:r>
              <a:rPr lang="en-US" sz="2800" dirty="0" err="1"/>
              <a:t>tehnički</a:t>
            </a:r>
            <a:r>
              <a:rPr lang="en-US" sz="2800" dirty="0"/>
              <a:t> </a:t>
            </a:r>
            <a:r>
              <a:rPr lang="en-US" sz="2800" dirty="0" err="1"/>
              <a:t>pristupačan</a:t>
            </a:r>
            <a:r>
              <a:rPr lang="en-US" sz="2800" dirty="0"/>
              <a:t> </a:t>
            </a:r>
            <a:r>
              <a:rPr lang="en-US" sz="2800" dirty="0" err="1"/>
              <a:t>lokalitet</a:t>
            </a:r>
            <a:r>
              <a:rPr lang="en-US" sz="2800" dirty="0"/>
              <a:t> ne </a:t>
            </a:r>
            <a:r>
              <a:rPr lang="en-US" sz="2800" dirty="0" err="1"/>
              <a:t>ispuni</a:t>
            </a:r>
            <a:r>
              <a:rPr lang="en-US" sz="2800" dirty="0"/>
              <a:t> </a:t>
            </a:r>
            <a:r>
              <a:rPr lang="en-US" sz="2800" dirty="0" err="1"/>
              <a:t>potrebe</a:t>
            </a:r>
            <a:r>
              <a:rPr lang="en-US" sz="2800" dirty="0"/>
              <a:t> </a:t>
            </a:r>
            <a:r>
              <a:rPr lang="en-US" sz="2800" dirty="0" err="1"/>
              <a:t>posetilaca</a:t>
            </a:r>
            <a:r>
              <a:rPr lang="en-US" sz="2800" dirty="0"/>
              <a:t> </a:t>
            </a:r>
            <a:r>
              <a:rPr lang="en-US" sz="2800" dirty="0" err="1"/>
              <a:t>zbog</a:t>
            </a:r>
            <a:r>
              <a:rPr lang="en-US" sz="2800" dirty="0"/>
              <a:t> </a:t>
            </a:r>
            <a:r>
              <a:rPr lang="en-US" sz="2800" dirty="0" err="1"/>
              <a:t>loše</a:t>
            </a:r>
            <a:r>
              <a:rPr lang="en-US" sz="2800" dirty="0"/>
              <a:t> </a:t>
            </a:r>
            <a:r>
              <a:rPr lang="en-US" sz="2800" dirty="0" err="1"/>
              <a:t>komunikacije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interakcije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1145593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9CD83-F532-0C30-DA2A-64AAE3563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Principi </a:t>
            </a:r>
            <a:r>
              <a:rPr lang="en-US" dirty="0" err="1"/>
              <a:t>inkluzivne</a:t>
            </a:r>
            <a:r>
              <a:rPr lang="en-US" dirty="0"/>
              <a:t> </a:t>
            </a:r>
            <a:r>
              <a:rPr lang="en-US" dirty="0" err="1"/>
              <a:t>korisničke</a:t>
            </a:r>
            <a:r>
              <a:rPr lang="en-US" dirty="0"/>
              <a:t> </a:t>
            </a:r>
            <a:r>
              <a:rPr lang="en-US" dirty="0" err="1"/>
              <a:t>usluge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50F477-F9FA-BDD5-D2F3-C9A394C4E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1939" y="1706098"/>
            <a:ext cx="6940061" cy="462670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87E48-2A04-BBA4-A54A-EE68D1CC7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n-US" b="1" dirty="0" err="1"/>
              <a:t>Poštovanje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ljubaznost</a:t>
            </a:r>
            <a:r>
              <a:rPr lang="en-US" b="1" dirty="0"/>
              <a:t> </a:t>
            </a:r>
            <a:r>
              <a:rPr lang="en-US" b="1" dirty="0" err="1"/>
              <a:t>iznad</a:t>
            </a:r>
            <a:r>
              <a:rPr lang="en-US" b="1" dirty="0"/>
              <a:t> </a:t>
            </a:r>
            <a:r>
              <a:rPr lang="en-US" b="1" dirty="0" err="1"/>
              <a:t>svega</a:t>
            </a:r>
            <a:endParaRPr lang="en-US" b="1" dirty="0"/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n-US" b="1" dirty="0" err="1"/>
              <a:t>Pitajte</a:t>
            </a:r>
            <a:r>
              <a:rPr lang="en-US" b="1" dirty="0"/>
              <a:t> pre </a:t>
            </a:r>
            <a:r>
              <a:rPr lang="en-US" b="1" dirty="0" err="1"/>
              <a:t>nego</a:t>
            </a:r>
            <a:r>
              <a:rPr lang="en-US" b="1" dirty="0"/>
              <a:t> </a:t>
            </a:r>
            <a:r>
              <a:rPr lang="en-US" b="1" dirty="0" err="1"/>
              <a:t>što</a:t>
            </a:r>
            <a:r>
              <a:rPr lang="en-US" b="1" dirty="0"/>
              <a:t> </a:t>
            </a:r>
            <a:r>
              <a:rPr lang="en-US" b="1" dirty="0" err="1"/>
              <a:t>ponudite</a:t>
            </a:r>
            <a:r>
              <a:rPr lang="en-US" b="1" dirty="0"/>
              <a:t> </a:t>
            </a:r>
            <a:r>
              <a:rPr lang="en-US" b="1" dirty="0" err="1"/>
              <a:t>pomoć</a:t>
            </a:r>
            <a:r>
              <a:rPr lang="en-US" b="1" dirty="0"/>
              <a:t> 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n-US" b="1" dirty="0" err="1"/>
              <a:t>Slušajte</a:t>
            </a:r>
            <a:r>
              <a:rPr lang="en-US" b="1" dirty="0"/>
              <a:t> </a:t>
            </a:r>
            <a:r>
              <a:rPr lang="en-US" b="1" dirty="0" err="1"/>
              <a:t>posetioca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verujte</a:t>
            </a:r>
            <a:r>
              <a:rPr lang="en-US" b="1" dirty="0"/>
              <a:t> </a:t>
            </a:r>
            <a:r>
              <a:rPr lang="en-US" b="1" dirty="0" err="1"/>
              <a:t>njegovom</a:t>
            </a:r>
            <a:r>
              <a:rPr lang="en-US" b="1" dirty="0"/>
              <a:t> </a:t>
            </a:r>
            <a:r>
              <a:rPr lang="en-US" b="1" dirty="0" err="1"/>
              <a:t>iskustvu</a:t>
            </a:r>
            <a:r>
              <a:rPr lang="en-US" b="1" dirty="0"/>
              <a:t> 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n-US" b="1" dirty="0" err="1"/>
              <a:t>Koristite</a:t>
            </a:r>
            <a:r>
              <a:rPr lang="en-US" b="1" dirty="0"/>
              <a:t> </a:t>
            </a:r>
            <a:r>
              <a:rPr lang="en-US" b="1" dirty="0" err="1"/>
              <a:t>primeren</a:t>
            </a:r>
            <a:r>
              <a:rPr lang="en-US" b="1" dirty="0"/>
              <a:t> </a:t>
            </a:r>
            <a:r>
              <a:rPr lang="en-US" b="1" dirty="0" err="1"/>
              <a:t>jezik</a:t>
            </a:r>
            <a:r>
              <a:rPr lang="en-US" b="1" dirty="0"/>
              <a:t> 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n-US" b="1" dirty="0" err="1"/>
              <a:t>Budite</a:t>
            </a:r>
            <a:r>
              <a:rPr lang="en-US" b="1" dirty="0"/>
              <a:t> </a:t>
            </a:r>
            <a:r>
              <a:rPr lang="en-US" b="1" dirty="0" err="1"/>
              <a:t>strpljivi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pažljivi</a:t>
            </a:r>
            <a:r>
              <a:rPr lang="en-US" b="1" dirty="0"/>
              <a:t> 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n-US" b="1" dirty="0"/>
              <a:t>Stvorite </a:t>
            </a:r>
            <a:r>
              <a:rPr lang="en-US" b="1" dirty="0" err="1"/>
              <a:t>atmosferu</a:t>
            </a:r>
            <a:r>
              <a:rPr lang="en-US" b="1" dirty="0"/>
              <a:t> </a:t>
            </a:r>
            <a:r>
              <a:rPr lang="en-US" b="1" dirty="0" err="1"/>
              <a:t>dobrodošlice</a:t>
            </a:r>
            <a:r>
              <a:rPr lang="en-US" b="1" dirty="0"/>
              <a:t> 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n-US" b="1" dirty="0" err="1"/>
              <a:t>Razumite</a:t>
            </a:r>
            <a:r>
              <a:rPr lang="en-US" b="1" dirty="0"/>
              <a:t> </a:t>
            </a:r>
            <a:r>
              <a:rPr lang="en-US" b="1" dirty="0" err="1"/>
              <a:t>šta</a:t>
            </a:r>
            <a:r>
              <a:rPr lang="en-US" b="1" dirty="0"/>
              <a:t> je </a:t>
            </a:r>
            <a:r>
              <a:rPr lang="en-US" b="1" dirty="0" err="1"/>
              <a:t>preporučeno</a:t>
            </a:r>
            <a:r>
              <a:rPr lang="en-US" b="1" dirty="0"/>
              <a:t>, </a:t>
            </a:r>
          </a:p>
          <a:p>
            <a:pPr marL="0" indent="0">
              <a:buClr>
                <a:schemeClr val="bg2">
                  <a:lumMod val="50000"/>
                </a:schemeClr>
              </a:buClr>
              <a:buNone/>
            </a:pPr>
            <a:r>
              <a:rPr lang="en-US" b="1" dirty="0"/>
              <a:t> a </a:t>
            </a:r>
            <a:r>
              <a:rPr lang="en-US" b="1" dirty="0" err="1"/>
              <a:t>šta</a:t>
            </a:r>
            <a:r>
              <a:rPr lang="en-US" b="1" dirty="0"/>
              <a:t> </a:t>
            </a:r>
            <a:r>
              <a:rPr lang="en-US" b="1" dirty="0" err="1"/>
              <a:t>treba</a:t>
            </a:r>
            <a:r>
              <a:rPr lang="en-US" b="1" dirty="0"/>
              <a:t> </a:t>
            </a:r>
            <a:r>
              <a:rPr lang="en-US" b="1" dirty="0" err="1"/>
              <a:t>izbegavati</a:t>
            </a:r>
            <a:r>
              <a:rPr lang="en-US" b="1" dirty="0"/>
              <a:t> u </a:t>
            </a:r>
            <a:r>
              <a:rPr lang="en-US" b="1" dirty="0" err="1"/>
              <a:t>specifičnim</a:t>
            </a:r>
            <a:r>
              <a:rPr lang="en-US" b="1" dirty="0"/>
              <a:t> </a:t>
            </a:r>
            <a:r>
              <a:rPr lang="en-US" b="1" dirty="0" err="1"/>
              <a:t>situacijama</a:t>
            </a:r>
            <a:r>
              <a:rPr lang="en-US" b="1" dirty="0"/>
              <a:t> </a:t>
            </a:r>
            <a:r>
              <a:rPr lang="en-US" b="1" dirty="0" err="1"/>
              <a:t>komunikacije</a:t>
            </a:r>
            <a:r>
              <a:rPr lang="en-US" b="1" dirty="0"/>
              <a:t> </a:t>
            </a:r>
          </a:p>
          <a:p>
            <a:pPr marL="0" indent="0">
              <a:buClr>
                <a:schemeClr val="bg2">
                  <a:lumMod val="50000"/>
                </a:schemeClr>
              </a:buClr>
              <a:buNone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8.     </a:t>
            </a:r>
            <a:r>
              <a:rPr lang="en-US" b="1" dirty="0" err="1"/>
              <a:t>Ostanite</a:t>
            </a:r>
            <a:r>
              <a:rPr lang="en-US" b="1" dirty="0"/>
              <a:t> </a:t>
            </a:r>
            <a:r>
              <a:rPr lang="en-US" b="1" dirty="0" err="1"/>
              <a:t>pozitivni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pribrani</a:t>
            </a:r>
            <a:endParaRPr lang="en-US" b="1" dirty="0"/>
          </a:p>
          <a:p>
            <a:r>
              <a:rPr lang="en-US" dirty="0" err="1"/>
              <a:t>Ophodite</a:t>
            </a:r>
            <a:r>
              <a:rPr lang="en-US" dirty="0"/>
              <a:t> se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posetiocima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invaliditetom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cenjenim</a:t>
            </a:r>
            <a:r>
              <a:rPr lang="en-US" dirty="0"/>
              <a:t> </a:t>
            </a:r>
            <a:r>
              <a:rPr lang="en-US" dirty="0" err="1"/>
              <a:t>korisnicima</a:t>
            </a:r>
            <a:r>
              <a:rPr lang="en-US" dirty="0"/>
              <a:t> / </a:t>
            </a:r>
            <a:r>
              <a:rPr lang="en-US" dirty="0" err="1"/>
              <a:t>gostima</a:t>
            </a:r>
            <a:r>
              <a:rPr lang="en-US" dirty="0"/>
              <a:t> </a:t>
            </a:r>
            <a:r>
              <a:rPr lang="en-US" dirty="0" err="1"/>
              <a:t>kakvi</a:t>
            </a:r>
            <a:r>
              <a:rPr lang="en-US" dirty="0"/>
              <a:t> </a:t>
            </a:r>
            <a:r>
              <a:rPr lang="en-US" dirty="0" err="1"/>
              <a:t>jesu</a:t>
            </a:r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A54C4C-AD8C-F654-2111-1CA92CF96602}"/>
              </a:ext>
            </a:extLst>
          </p:cNvPr>
          <p:cNvSpPr txBox="1"/>
          <p:nvPr/>
        </p:nvSpPr>
        <p:spPr>
          <a:xfrm>
            <a:off x="5251939" y="6472181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Izvor </a:t>
            </a:r>
            <a:r>
              <a:rPr lang="en-US" sz="1200" dirty="0" err="1"/>
              <a:t>slike</a:t>
            </a:r>
            <a:r>
              <a:rPr lang="en-US" sz="1200" dirty="0"/>
              <a:t>: https://pexels.com/</a:t>
            </a:r>
          </a:p>
        </p:txBody>
      </p:sp>
    </p:spTree>
    <p:extLst>
      <p:ext uri="{BB962C8B-B14F-4D97-AF65-F5344CB8AC3E}">
        <p14:creationId xmlns:p14="http://schemas.microsoft.com/office/powerpoint/2010/main" val="1287479945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530EC-CF48-17DA-3D72-E2D229382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Preporučeni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nepreporučeni</a:t>
            </a:r>
            <a:r>
              <a:rPr lang="en-US" dirty="0"/>
              <a:t> </a:t>
            </a:r>
            <a:r>
              <a:rPr lang="en-US" dirty="0" err="1"/>
              <a:t>postupci</a:t>
            </a:r>
            <a:r>
              <a:rPr lang="en-US" dirty="0"/>
              <a:t> u </a:t>
            </a:r>
            <a:r>
              <a:rPr lang="en-US" dirty="0" err="1"/>
              <a:t>praksi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0DF3CB-C27A-1F23-D08C-5789C6DD85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lvl="0"/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PREPORUČENO</a:t>
            </a:r>
            <a:r>
              <a:rPr lang="en-GB" dirty="0"/>
              <a:t> </a:t>
            </a:r>
            <a:r>
              <a:rPr lang="it-IT" dirty="0"/>
              <a:t>obraćajte se direktno osobi (a ne pratiocu ili negovatelju, kao da osoba nije prisutna</a:t>
            </a:r>
            <a:r>
              <a:rPr lang="en-GB" dirty="0"/>
              <a:t>).</a:t>
            </a:r>
            <a:endParaRPr lang="en-US" dirty="0"/>
          </a:p>
          <a:p>
            <a:pPr lvl="0"/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PREPORUČENO </a:t>
            </a:r>
            <a:r>
              <a:rPr lang="en-US" dirty="0" err="1"/>
              <a:t>pitajte</a:t>
            </a:r>
            <a:r>
              <a:rPr lang="en-US" dirty="0"/>
              <a:t> da li je </a:t>
            </a:r>
            <a:r>
              <a:rPr lang="en-US" dirty="0" err="1"/>
              <a:t>pomoć</a:t>
            </a:r>
            <a:r>
              <a:rPr lang="en-US" dirty="0"/>
              <a:t> </a:t>
            </a:r>
            <a:r>
              <a:rPr lang="en-US" dirty="0" err="1"/>
              <a:t>potrebna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koji </a:t>
            </a:r>
            <a:r>
              <a:rPr lang="en-US" dirty="0" err="1"/>
              <a:t>način</a:t>
            </a:r>
            <a:r>
              <a:rPr lang="en-US" dirty="0"/>
              <a:t>, pre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pokušate</a:t>
            </a:r>
            <a:r>
              <a:rPr lang="en-US" dirty="0"/>
              <a:t> da </a:t>
            </a:r>
            <a:r>
              <a:rPr lang="en-US" dirty="0" err="1"/>
              <a:t>pomognete</a:t>
            </a:r>
            <a:r>
              <a:rPr lang="en-GB" dirty="0"/>
              <a:t>.</a:t>
            </a:r>
            <a:endParaRPr lang="en-US" dirty="0"/>
          </a:p>
          <a:p>
            <a:pPr lvl="0"/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PREPORUČENO </a:t>
            </a:r>
            <a:r>
              <a:rPr lang="en-US" dirty="0" err="1"/>
              <a:t>komunicirajte</a:t>
            </a:r>
            <a:r>
              <a:rPr lang="en-US" dirty="0"/>
              <a:t> </a:t>
            </a: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sažeto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, po </a:t>
            </a:r>
            <a:r>
              <a:rPr lang="en-US" dirty="0" err="1"/>
              <a:t>potrebi</a:t>
            </a:r>
            <a:r>
              <a:rPr lang="en-US" dirty="0"/>
              <a:t>, </a:t>
            </a:r>
            <a:r>
              <a:rPr lang="en-US" dirty="0" err="1"/>
              <a:t>proverite</a:t>
            </a:r>
            <a:r>
              <a:rPr lang="en-US" dirty="0"/>
              <a:t> da li je </a:t>
            </a:r>
            <a:r>
              <a:rPr lang="en-US" dirty="0" err="1"/>
              <a:t>poruka</a:t>
            </a:r>
            <a:r>
              <a:rPr lang="en-US" dirty="0"/>
              <a:t> </a:t>
            </a:r>
            <a:r>
              <a:rPr lang="en-US" dirty="0" err="1"/>
              <a:t>pravilno</a:t>
            </a:r>
            <a:r>
              <a:rPr lang="en-US" dirty="0"/>
              <a:t> </a:t>
            </a:r>
            <a:r>
              <a:rPr lang="en-US" dirty="0" err="1"/>
              <a:t>shvaćena</a:t>
            </a:r>
            <a:r>
              <a:rPr lang="en-GB" dirty="0"/>
              <a:t>.</a:t>
            </a:r>
            <a:endParaRPr lang="en-US" dirty="0"/>
          </a:p>
          <a:p>
            <a:pPr lvl="0"/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PREPORUČENO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ponudite</a:t>
            </a:r>
            <a:r>
              <a:rPr lang="en-US" dirty="0"/>
              <a:t> </a:t>
            </a:r>
            <a:r>
              <a:rPr lang="en-US" dirty="0" err="1"/>
              <a:t>osobi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invaliditetom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opcije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mogućnosti</a:t>
            </a:r>
            <a:r>
              <a:rPr lang="en-US" dirty="0"/>
              <a:t> </a:t>
            </a:r>
            <a:r>
              <a:rPr lang="en-US" dirty="0" err="1"/>
              <a:t>izbora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posetiocima</a:t>
            </a:r>
            <a:r>
              <a:rPr lang="en-US" dirty="0"/>
              <a:t> (</a:t>
            </a:r>
            <a:r>
              <a:rPr lang="en-US" dirty="0" err="1"/>
              <a:t>na</a:t>
            </a:r>
            <a:r>
              <a:rPr lang="en-US" dirty="0"/>
              <a:t> primer, </a:t>
            </a:r>
            <a:r>
              <a:rPr lang="en-US" dirty="0" err="1"/>
              <a:t>pitajte</a:t>
            </a:r>
            <a:r>
              <a:rPr lang="en-US" dirty="0"/>
              <a:t>: „Da li </a:t>
            </a:r>
            <a:r>
              <a:rPr lang="en-US" dirty="0" err="1"/>
              <a:t>biste</a:t>
            </a:r>
            <a:r>
              <a:rPr lang="en-US" dirty="0"/>
              <a:t> </a:t>
            </a:r>
            <a:r>
              <a:rPr lang="en-US" dirty="0" err="1"/>
              <a:t>želeli</a:t>
            </a:r>
            <a:r>
              <a:rPr lang="en-US" dirty="0"/>
              <a:t> audio </a:t>
            </a:r>
            <a:r>
              <a:rPr lang="en-US" dirty="0" err="1"/>
              <a:t>vodič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pisani</a:t>
            </a:r>
            <a:r>
              <a:rPr lang="en-US" dirty="0"/>
              <a:t> </a:t>
            </a:r>
            <a:r>
              <a:rPr lang="en-US" dirty="0" err="1"/>
              <a:t>vodič</a:t>
            </a:r>
            <a:r>
              <a:rPr lang="en-US" dirty="0"/>
              <a:t>?“ </a:t>
            </a:r>
            <a:r>
              <a:rPr lang="en-US" dirty="0" err="1"/>
              <a:t>umesto</a:t>
            </a:r>
            <a:r>
              <a:rPr lang="en-US" dirty="0"/>
              <a:t> da </a:t>
            </a:r>
            <a:r>
              <a:rPr lang="en-US" dirty="0" err="1"/>
              <a:t>pretpostavite</a:t>
            </a:r>
            <a:r>
              <a:rPr lang="en-US" dirty="0"/>
              <a:t> da </a:t>
            </a:r>
            <a:r>
              <a:rPr lang="en-US" dirty="0" err="1"/>
              <a:t>žele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format</a:t>
            </a:r>
            <a:r>
              <a:rPr lang="en-GB" dirty="0"/>
              <a:t>).</a:t>
            </a:r>
            <a:endParaRPr lang="en-US" dirty="0"/>
          </a:p>
          <a:p>
            <a:pPr lvl="0"/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PREPORUČENO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budite</a:t>
            </a:r>
            <a:r>
              <a:rPr lang="en-US" dirty="0"/>
              <a:t> </a:t>
            </a:r>
            <a:r>
              <a:rPr lang="en-US" dirty="0" err="1"/>
              <a:t>strpljivi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dajte</a:t>
            </a:r>
            <a:r>
              <a:rPr lang="en-US" dirty="0"/>
              <a:t> </a:t>
            </a:r>
            <a:r>
              <a:rPr lang="en-US" dirty="0" err="1"/>
              <a:t>osobi</a:t>
            </a:r>
            <a:r>
              <a:rPr lang="en-US" dirty="0"/>
              <a:t> 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da se </a:t>
            </a:r>
            <a:r>
              <a:rPr lang="en-US" dirty="0" err="1"/>
              <a:t>kreće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komunicira</a:t>
            </a:r>
            <a:r>
              <a:rPr lang="en-US" dirty="0"/>
              <a:t>. </a:t>
            </a:r>
            <a:r>
              <a:rPr lang="en-US" dirty="0" err="1"/>
              <a:t>Ostanite</a:t>
            </a:r>
            <a:r>
              <a:rPr lang="en-US" dirty="0"/>
              <a:t> </a:t>
            </a:r>
            <a:r>
              <a:rPr lang="en-US" dirty="0" err="1"/>
              <a:t>opušteni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prirodni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1ED8D6-654F-746F-2CBC-AAF7B9052C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lvl="0"/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NE PREPORUČUJE SE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/>
              <a:t>da </a:t>
            </a:r>
            <a:r>
              <a:rPr lang="en-US" dirty="0" err="1"/>
              <a:t>pretpostavljate</a:t>
            </a:r>
            <a:r>
              <a:rPr lang="en-US" dirty="0"/>
              <a:t> da </a:t>
            </a:r>
            <a:r>
              <a:rPr lang="en-US" dirty="0" err="1"/>
              <a:t>znate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je </a:t>
            </a:r>
            <a:r>
              <a:rPr lang="en-US" dirty="0" err="1"/>
              <a:t>najbolje</a:t>
            </a:r>
            <a:r>
              <a:rPr lang="en-US" dirty="0"/>
              <a:t> za </a:t>
            </a:r>
            <a:r>
              <a:rPr lang="en-US" dirty="0" err="1"/>
              <a:t>osobu</a:t>
            </a:r>
            <a:r>
              <a:rPr lang="en-US" dirty="0"/>
              <a:t> – </a:t>
            </a:r>
            <a:r>
              <a:rPr lang="en-US" dirty="0" err="1"/>
              <a:t>saslušajte</a:t>
            </a:r>
            <a:r>
              <a:rPr lang="en-US" dirty="0"/>
              <a:t> </a:t>
            </a:r>
            <a:r>
              <a:rPr lang="en-US" dirty="0" err="1"/>
              <a:t>njene</a:t>
            </a:r>
            <a:r>
              <a:rPr lang="en-US" dirty="0"/>
              <a:t> </a:t>
            </a:r>
            <a:r>
              <a:rPr lang="en-US" dirty="0" err="1"/>
              <a:t>potrebe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zahteve</a:t>
            </a:r>
            <a:r>
              <a:rPr lang="en-GB" dirty="0"/>
              <a:t>.</a:t>
            </a:r>
            <a:endParaRPr lang="en-US" dirty="0"/>
          </a:p>
          <a:p>
            <a:pPr lvl="0"/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NE PREPORUČUJE SE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davanje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/>
              <a:t>pokroviteljskih</a:t>
            </a:r>
            <a:r>
              <a:rPr lang="en-US" dirty="0"/>
              <a:t> </a:t>
            </a:r>
            <a:r>
              <a:rPr lang="en-US" dirty="0" err="1"/>
              <a:t>komentara</a:t>
            </a:r>
            <a:r>
              <a:rPr lang="en-US" dirty="0"/>
              <a:t> (</a:t>
            </a:r>
            <a:r>
              <a:rPr lang="en-US" dirty="0" err="1"/>
              <a:t>izbegavajte</a:t>
            </a:r>
            <a:r>
              <a:rPr lang="en-US" dirty="0"/>
              <a:t> </a:t>
            </a:r>
            <a:r>
              <a:rPr lang="en-US" dirty="0" err="1"/>
              <a:t>izjave</a:t>
            </a:r>
            <a:r>
              <a:rPr lang="en-US" dirty="0"/>
              <a:t> </a:t>
            </a:r>
            <a:r>
              <a:rPr lang="en-US" dirty="0" err="1"/>
              <a:t>poput</a:t>
            </a:r>
            <a:r>
              <a:rPr lang="en-US" dirty="0"/>
              <a:t>: „</a:t>
            </a:r>
            <a:r>
              <a:rPr lang="en-US" dirty="0" err="1"/>
              <a:t>Baš</a:t>
            </a:r>
            <a:r>
              <a:rPr lang="en-US" dirty="0"/>
              <a:t>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inspirativni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došli</a:t>
            </a:r>
            <a:r>
              <a:rPr lang="en-US" dirty="0"/>
              <a:t>“,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delovati</a:t>
            </a:r>
            <a:r>
              <a:rPr lang="en-US" dirty="0"/>
              <a:t> </a:t>
            </a:r>
            <a:r>
              <a:rPr lang="en-US" dirty="0" err="1"/>
              <a:t>omalovažavajuće</a:t>
            </a:r>
            <a:r>
              <a:rPr lang="en-GB" dirty="0"/>
              <a:t>).</a:t>
            </a:r>
            <a:endParaRPr lang="en-US" dirty="0"/>
          </a:p>
          <a:p>
            <a:pPr lvl="0"/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NE PREPORUČUJE SE</a:t>
            </a:r>
            <a:r>
              <a:rPr lang="en-GB" dirty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en-GB" dirty="0">
                <a:solidFill>
                  <a:schemeClr val="tx1"/>
                </a:solidFill>
              </a:rPr>
              <a:t>da </a:t>
            </a:r>
            <a:r>
              <a:rPr lang="en-GB" dirty="0" err="1">
                <a:solidFill>
                  <a:schemeClr val="tx1"/>
                </a:solidFill>
              </a:rPr>
              <a:t>dodirujete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US" dirty="0" err="1"/>
              <a:t>nečije</a:t>
            </a:r>
            <a:r>
              <a:rPr lang="en-US" dirty="0"/>
              <a:t> </a:t>
            </a:r>
            <a:r>
              <a:rPr lang="en-US" dirty="0" err="1"/>
              <a:t>asistivno</a:t>
            </a:r>
            <a:r>
              <a:rPr lang="en-US" dirty="0"/>
              <a:t> </a:t>
            </a:r>
            <a:r>
              <a:rPr lang="en-US" dirty="0" err="1"/>
              <a:t>pomagalo</a:t>
            </a:r>
            <a:r>
              <a:rPr lang="en-US" dirty="0"/>
              <a:t> (</a:t>
            </a:r>
            <a:r>
              <a:rPr lang="en-US" dirty="0" err="1"/>
              <a:t>invalidska</a:t>
            </a:r>
            <a:r>
              <a:rPr lang="en-US" dirty="0"/>
              <a:t> </a:t>
            </a:r>
            <a:r>
              <a:rPr lang="en-US" dirty="0" err="1"/>
              <a:t>kolica</a:t>
            </a:r>
            <a:r>
              <a:rPr lang="en-US" dirty="0"/>
              <a:t>, </a:t>
            </a:r>
            <a:r>
              <a:rPr lang="en-US" dirty="0" err="1"/>
              <a:t>štap</a:t>
            </a:r>
            <a:r>
              <a:rPr lang="en-US" dirty="0"/>
              <a:t>, </a:t>
            </a:r>
            <a:r>
              <a:rPr lang="en-US" dirty="0" err="1"/>
              <a:t>slušni</a:t>
            </a:r>
            <a:r>
              <a:rPr lang="en-US" dirty="0"/>
              <a:t> </a:t>
            </a:r>
            <a:r>
              <a:rPr lang="en-US" dirty="0" err="1"/>
              <a:t>aparat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slično</a:t>
            </a:r>
            <a:r>
              <a:rPr lang="en-US" dirty="0"/>
              <a:t>) bez </a:t>
            </a:r>
            <a:r>
              <a:rPr lang="en-US" dirty="0" err="1"/>
              <a:t>dozvole</a:t>
            </a:r>
            <a:r>
              <a:rPr lang="en-GB" dirty="0"/>
              <a:t>.</a:t>
            </a:r>
            <a:endParaRPr lang="en-US" dirty="0"/>
          </a:p>
          <a:p>
            <a:pPr lvl="0"/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NE PREPORUČUJE SE </a:t>
            </a:r>
            <a:r>
              <a:rPr lang="en-GB" dirty="0">
                <a:solidFill>
                  <a:schemeClr val="tx1"/>
                </a:solidFill>
              </a:rPr>
              <a:t>da </a:t>
            </a:r>
            <a:r>
              <a:rPr lang="en-GB" dirty="0" err="1">
                <a:solidFill>
                  <a:schemeClr val="tx1"/>
                </a:solidFill>
              </a:rPr>
              <a:t>nepotrebno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skrećete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US" dirty="0" err="1"/>
              <a:t>pažnju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invaliditet</a:t>
            </a:r>
            <a:r>
              <a:rPr lang="en-US" dirty="0"/>
              <a:t> </a:t>
            </a:r>
            <a:r>
              <a:rPr lang="en-US" dirty="0" err="1"/>
              <a:t>osobe</a:t>
            </a:r>
            <a:r>
              <a:rPr lang="en-US" dirty="0"/>
              <a:t> – </a:t>
            </a:r>
            <a:r>
              <a:rPr lang="en-US" dirty="0" err="1"/>
              <a:t>usmerite</a:t>
            </a:r>
            <a:r>
              <a:rPr lang="en-US" dirty="0"/>
              <a:t> </a:t>
            </a:r>
            <a:r>
              <a:rPr lang="en-US" dirty="0" err="1"/>
              <a:t>pažnju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i="1" dirty="0" err="1"/>
              <a:t>iskustvo</a:t>
            </a:r>
            <a:r>
              <a:rPr lang="en-US" dirty="0"/>
              <a:t> </a:t>
            </a:r>
            <a:r>
              <a:rPr lang="en-US" dirty="0" err="1"/>
              <a:t>posetioca</a:t>
            </a:r>
            <a:r>
              <a:rPr lang="en-GB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17002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992E9-B77A-5047-ED12-176089E8C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Trening</a:t>
            </a:r>
            <a:r>
              <a:rPr lang="en-US" dirty="0"/>
              <a:t> Moduli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53084-E2B7-2B59-7CDC-08E24AB86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b="1" dirty="0" err="1"/>
              <a:t>Obavezni</a:t>
            </a:r>
            <a:r>
              <a:rPr lang="en-US" sz="2800" b="1" dirty="0"/>
              <a:t> moduli (</a:t>
            </a:r>
            <a:r>
              <a:rPr lang="en-US" sz="2800" b="1" dirty="0" err="1"/>
              <a:t>onlajn</a:t>
            </a:r>
            <a:r>
              <a:rPr lang="en-US" sz="2800" b="1" dirty="0"/>
              <a:t>):</a:t>
            </a:r>
          </a:p>
          <a:p>
            <a:pPr lvl="1"/>
            <a:r>
              <a:rPr lang="en-US" sz="2400" dirty="0"/>
              <a:t>MODUL 1: </a:t>
            </a:r>
            <a:r>
              <a:rPr lang="en-US" sz="2400" dirty="0" err="1"/>
              <a:t>Uvod</a:t>
            </a:r>
            <a:r>
              <a:rPr lang="en-US" sz="2400" dirty="0"/>
              <a:t> u </a:t>
            </a:r>
            <a:r>
              <a:rPr lang="en-US" sz="2400" dirty="0" err="1"/>
              <a:t>pristupačni</a:t>
            </a:r>
            <a:r>
              <a:rPr lang="en-US" sz="2400" dirty="0"/>
              <a:t> </a:t>
            </a:r>
            <a:r>
              <a:rPr lang="en-US" sz="2400" dirty="0" err="1"/>
              <a:t>turizam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inkluzivnu</a:t>
            </a:r>
            <a:r>
              <a:rPr lang="en-US" sz="2400" dirty="0"/>
              <a:t> </a:t>
            </a:r>
            <a:r>
              <a:rPr lang="en-US" sz="2400" dirty="0" err="1"/>
              <a:t>korisničku</a:t>
            </a:r>
            <a:r>
              <a:rPr lang="en-US" sz="2400" dirty="0"/>
              <a:t> </a:t>
            </a:r>
            <a:r>
              <a:rPr lang="en-US" sz="2400" dirty="0" err="1"/>
              <a:t>uslugu</a:t>
            </a:r>
            <a:endParaRPr lang="en-US" sz="2400" dirty="0"/>
          </a:p>
          <a:p>
            <a:pPr lvl="1"/>
            <a:r>
              <a:rPr lang="en-US" sz="2400" dirty="0"/>
              <a:t>MODUL 2: </a:t>
            </a:r>
            <a:r>
              <a:rPr lang="en-US" sz="2400" dirty="0" err="1"/>
              <a:t>Standardi</a:t>
            </a:r>
            <a:r>
              <a:rPr lang="en-US" sz="2400" dirty="0"/>
              <a:t> </a:t>
            </a:r>
            <a:r>
              <a:rPr lang="en-US" sz="2400" dirty="0" err="1"/>
              <a:t>pristupačnosti</a:t>
            </a:r>
            <a:r>
              <a:rPr lang="en-US" sz="2400" dirty="0"/>
              <a:t>, </a:t>
            </a:r>
            <a:r>
              <a:rPr lang="en-US" sz="2400" dirty="0" err="1"/>
              <a:t>smernice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dobre</a:t>
            </a:r>
            <a:r>
              <a:rPr lang="en-US" sz="2400" dirty="0"/>
              <a:t> </a:t>
            </a:r>
            <a:r>
              <a:rPr lang="en-US" sz="2400" dirty="0" err="1"/>
              <a:t>prakse</a:t>
            </a:r>
            <a:endParaRPr lang="en-US" sz="2400" dirty="0"/>
          </a:p>
          <a:p>
            <a:pPr lvl="1"/>
            <a:r>
              <a:rPr lang="en-US" sz="2400" dirty="0"/>
              <a:t>MODUL 3: </a:t>
            </a:r>
            <a:r>
              <a:rPr lang="en-US" sz="2400" dirty="0" err="1"/>
              <a:t>Sprovođenje</a:t>
            </a:r>
            <a:r>
              <a:rPr lang="en-US" sz="2400" dirty="0"/>
              <a:t> </a:t>
            </a:r>
            <a:r>
              <a:rPr lang="en-US" sz="2400" dirty="0" err="1"/>
              <a:t>revizije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procene</a:t>
            </a:r>
            <a:r>
              <a:rPr lang="en-US" sz="2400" dirty="0"/>
              <a:t> </a:t>
            </a:r>
            <a:r>
              <a:rPr lang="en-US" sz="2400" dirty="0" err="1"/>
              <a:t>pristupačnosti</a:t>
            </a:r>
            <a:r>
              <a:rPr lang="en-US" sz="2400" dirty="0"/>
              <a:t> </a:t>
            </a:r>
            <a:r>
              <a:rPr lang="en-US" sz="2400" dirty="0" err="1"/>
              <a:t>lokacija</a:t>
            </a:r>
            <a:endParaRPr lang="en-US" sz="2400" dirty="0"/>
          </a:p>
          <a:p>
            <a:pPr lvl="1"/>
            <a:r>
              <a:rPr lang="en-US" sz="2400" dirty="0"/>
              <a:t>MODUL 4: </a:t>
            </a:r>
            <a:r>
              <a:rPr lang="en-US" sz="2400" dirty="0" err="1"/>
              <a:t>Planiranje</a:t>
            </a:r>
            <a:r>
              <a:rPr lang="en-US" sz="2400" dirty="0"/>
              <a:t> </a:t>
            </a:r>
            <a:r>
              <a:rPr lang="en-US" sz="2400" dirty="0" err="1"/>
              <a:t>unapređenja</a:t>
            </a:r>
            <a:r>
              <a:rPr lang="en-US" sz="2400" dirty="0"/>
              <a:t> </a:t>
            </a:r>
            <a:r>
              <a:rPr lang="en-US" sz="2400" dirty="0" err="1"/>
              <a:t>pristupačne</a:t>
            </a:r>
            <a:r>
              <a:rPr lang="en-US" sz="2400" dirty="0"/>
              <a:t> </a:t>
            </a:r>
            <a:r>
              <a:rPr lang="en-US" sz="2400" dirty="0" err="1"/>
              <a:t>infrastrukture</a:t>
            </a:r>
            <a:endParaRPr lang="en-US" sz="2400" dirty="0"/>
          </a:p>
          <a:p>
            <a:pPr lvl="1"/>
            <a:r>
              <a:rPr lang="en-US" sz="2400" dirty="0"/>
              <a:t>MODUL 5: </a:t>
            </a:r>
            <a:r>
              <a:rPr lang="en-US" sz="2400" dirty="0" err="1"/>
              <a:t>Asistivne</a:t>
            </a:r>
            <a:r>
              <a:rPr lang="en-US" sz="2400" dirty="0"/>
              <a:t> </a:t>
            </a:r>
            <a:r>
              <a:rPr lang="en-US" sz="2400" dirty="0" err="1"/>
              <a:t>tehnologije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digitalna</a:t>
            </a:r>
            <a:r>
              <a:rPr lang="en-US" sz="2400" dirty="0"/>
              <a:t> </a:t>
            </a:r>
            <a:r>
              <a:rPr lang="en-US" sz="2400" dirty="0" err="1"/>
              <a:t>pristupačnost</a:t>
            </a:r>
            <a:r>
              <a:rPr lang="en-US" sz="2400" dirty="0"/>
              <a:t> u </a:t>
            </a:r>
            <a:r>
              <a:rPr lang="en-US" sz="2400" dirty="0" err="1"/>
              <a:t>turizmu</a:t>
            </a:r>
            <a:endParaRPr lang="en-US" sz="2400" dirty="0"/>
          </a:p>
          <a:p>
            <a:pPr lvl="1"/>
            <a:r>
              <a:rPr lang="en-US" sz="2400" dirty="0"/>
              <a:t>MODUL 6: </a:t>
            </a:r>
            <a:r>
              <a:rPr lang="en-US" sz="2400" dirty="0" err="1"/>
              <a:t>Promocija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marketing </a:t>
            </a:r>
            <a:r>
              <a:rPr lang="en-US" sz="2400" dirty="0" err="1"/>
              <a:t>pristupačnog</a:t>
            </a:r>
            <a:r>
              <a:rPr lang="en-US" sz="2400" dirty="0"/>
              <a:t> </a:t>
            </a:r>
            <a:r>
              <a:rPr lang="en-US" sz="2400" dirty="0" err="1"/>
              <a:t>turizma</a:t>
            </a:r>
            <a:endParaRPr lang="en-US" sz="2400" dirty="0"/>
          </a:p>
          <a:p>
            <a:r>
              <a:rPr lang="en-US" sz="2800" b="1" dirty="0" err="1"/>
              <a:t>Dodatni</a:t>
            </a:r>
            <a:r>
              <a:rPr lang="en-US" sz="2800" b="1" dirty="0"/>
              <a:t> moduli (</a:t>
            </a:r>
            <a:r>
              <a:rPr lang="en-US" sz="2800" b="1" dirty="0" err="1"/>
              <a:t>uživo</a:t>
            </a:r>
            <a:r>
              <a:rPr lang="en-US" sz="2800" b="1" dirty="0"/>
              <a:t>):</a:t>
            </a:r>
          </a:p>
          <a:p>
            <a:pPr lvl="1"/>
            <a:r>
              <a:rPr lang="en-US" sz="2400" dirty="0"/>
              <a:t>MODUL 7: </a:t>
            </a:r>
            <a:r>
              <a:rPr lang="en-US" sz="2400" dirty="0" err="1"/>
              <a:t>Osmišljavanje</a:t>
            </a:r>
            <a:r>
              <a:rPr lang="en-US" sz="2400" dirty="0"/>
              <a:t> </a:t>
            </a:r>
            <a:r>
              <a:rPr lang="en-US" sz="2400" dirty="0" err="1"/>
              <a:t>lokalnih</a:t>
            </a:r>
            <a:r>
              <a:rPr lang="en-US" sz="2400" dirty="0"/>
              <a:t> pilot </a:t>
            </a:r>
            <a:r>
              <a:rPr lang="en-US" sz="2400" dirty="0" err="1"/>
              <a:t>obuka</a:t>
            </a:r>
            <a:endParaRPr lang="en-US" sz="2400" dirty="0"/>
          </a:p>
          <a:p>
            <a:pPr lvl="1"/>
            <a:r>
              <a:rPr lang="en-US" sz="2400" dirty="0"/>
              <a:t>MODUL 8: </a:t>
            </a:r>
            <a:r>
              <a:rPr lang="it-IT" sz="2400" dirty="0"/>
              <a:t>Sprovođenje procena pristupačnosti i mentorstvo drugima</a:t>
            </a:r>
            <a:endParaRPr lang="en-US" sz="2400" dirty="0"/>
          </a:p>
          <a:p>
            <a:pPr lvl="1"/>
            <a:r>
              <a:rPr lang="en-US" sz="2400" dirty="0"/>
              <a:t>MODUL 9: </a:t>
            </a:r>
            <a:r>
              <a:rPr lang="en-US" sz="2400" dirty="0" err="1"/>
              <a:t>Finansiranje</a:t>
            </a:r>
            <a:r>
              <a:rPr lang="en-US" sz="2400" dirty="0"/>
              <a:t> </a:t>
            </a:r>
            <a:r>
              <a:rPr lang="en-US" sz="2400" dirty="0" err="1"/>
              <a:t>projekata</a:t>
            </a:r>
            <a:r>
              <a:rPr lang="en-US" sz="2400" dirty="0"/>
              <a:t> </a:t>
            </a:r>
            <a:r>
              <a:rPr lang="en-US" sz="2400" dirty="0" err="1"/>
              <a:t>pristupačnosti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razvoj</a:t>
            </a:r>
            <a:r>
              <a:rPr lang="en-US" sz="2400" dirty="0"/>
              <a:t> </a:t>
            </a:r>
            <a:r>
              <a:rPr lang="en-US" sz="2400" dirty="0" err="1"/>
              <a:t>ideja</a:t>
            </a:r>
            <a:r>
              <a:rPr lang="en-US" sz="2400" dirty="0"/>
              <a:t> za </a:t>
            </a:r>
            <a:r>
              <a:rPr lang="en-US" sz="2400" dirty="0" err="1"/>
              <a:t>inkluzivni</a:t>
            </a:r>
            <a:r>
              <a:rPr lang="en-US" sz="2400" dirty="0"/>
              <a:t> </a:t>
            </a:r>
            <a:r>
              <a:rPr lang="en-US" sz="2400" dirty="0" err="1"/>
              <a:t>turizam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32663038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CAE0736-450B-D32A-AB83-D3E6EFBE5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Ključne</a:t>
            </a:r>
            <a:r>
              <a:rPr lang="en-US" dirty="0"/>
              <a:t> </a:t>
            </a:r>
            <a:r>
              <a:rPr lang="en-US" dirty="0" err="1"/>
              <a:t>poruke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C97EE4-182A-3ED9-9D77-8368E442A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26112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Pristupačnost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i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dostojanstvo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: </a:t>
            </a:r>
            <a:r>
              <a:rPr lang="en-US" dirty="0" err="1"/>
              <a:t>Pristupačni</a:t>
            </a:r>
            <a:r>
              <a:rPr lang="en-US" dirty="0"/>
              <a:t> </a:t>
            </a:r>
            <a:r>
              <a:rPr lang="en-US" dirty="0" err="1"/>
              <a:t>turizam</a:t>
            </a:r>
            <a:r>
              <a:rPr lang="en-US" dirty="0"/>
              <a:t> </a:t>
            </a:r>
            <a:r>
              <a:rPr lang="en-US" dirty="0" err="1"/>
              <a:t>podrazumeva</a:t>
            </a:r>
            <a:r>
              <a:rPr lang="en-US" dirty="0"/>
              <a:t> </a:t>
            </a:r>
            <a:r>
              <a:rPr lang="en-US" dirty="0" err="1"/>
              <a:t>ravnopravno</a:t>
            </a:r>
            <a:r>
              <a:rPr lang="en-US" dirty="0"/>
              <a:t> </a:t>
            </a:r>
            <a:r>
              <a:rPr lang="en-US" dirty="0" err="1"/>
              <a:t>učešće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dostojanstvo</a:t>
            </a:r>
            <a:r>
              <a:rPr lang="en-US" dirty="0"/>
              <a:t>, </a:t>
            </a:r>
            <a:r>
              <a:rPr lang="en-US" dirty="0" err="1"/>
              <a:t>omogućavajući</a:t>
            </a:r>
            <a:r>
              <a:rPr lang="en-US" dirty="0"/>
              <a:t> </a:t>
            </a:r>
            <a:r>
              <a:rPr lang="en-US" dirty="0" err="1"/>
              <a:t>svima</a:t>
            </a:r>
            <a:r>
              <a:rPr lang="en-US" dirty="0"/>
              <a:t> da </a:t>
            </a:r>
            <a:r>
              <a:rPr lang="en-US" dirty="0" err="1"/>
              <a:t>uživaju</a:t>
            </a:r>
            <a:r>
              <a:rPr lang="en-US" dirty="0"/>
              <a:t> u </a:t>
            </a:r>
            <a:r>
              <a:rPr lang="en-US" dirty="0" err="1"/>
              <a:t>kulturi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nasleđu</a:t>
            </a:r>
            <a:r>
              <a:rPr lang="en-US" dirty="0"/>
              <a:t> bez </a:t>
            </a:r>
            <a:r>
              <a:rPr lang="en-US" dirty="0" err="1"/>
              <a:t>suočavanja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nepotrebnim</a:t>
            </a:r>
            <a:r>
              <a:rPr lang="en-US" dirty="0"/>
              <a:t> </a:t>
            </a:r>
            <a:r>
              <a:rPr lang="en-US" dirty="0" err="1"/>
              <a:t>preprekama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isključenošću</a:t>
            </a:r>
            <a:r>
              <a:rPr lang="en-US" dirty="0"/>
              <a:t>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Pristupačnost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kao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dobra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poslovna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odluka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: </a:t>
            </a:r>
            <a:r>
              <a:rPr lang="en-US" dirty="0" err="1"/>
              <a:t>Pristupačnost</a:t>
            </a:r>
            <a:r>
              <a:rPr lang="en-US" dirty="0"/>
              <a:t> u </a:t>
            </a:r>
            <a:r>
              <a:rPr lang="en-US" dirty="0" err="1"/>
              <a:t>turizmu</a:t>
            </a:r>
            <a:r>
              <a:rPr lang="en-US" dirty="0"/>
              <a:t> </a:t>
            </a:r>
            <a:r>
              <a:rPr lang="en-US" dirty="0" err="1"/>
              <a:t>privlači</a:t>
            </a:r>
            <a:r>
              <a:rPr lang="en-US" dirty="0"/>
              <a:t> </a:t>
            </a:r>
            <a:r>
              <a:rPr lang="en-US" dirty="0" err="1"/>
              <a:t>širi</a:t>
            </a:r>
            <a:r>
              <a:rPr lang="en-US" dirty="0"/>
              <a:t> </a:t>
            </a:r>
            <a:r>
              <a:rPr lang="en-US" dirty="0" err="1"/>
              <a:t>krug</a:t>
            </a:r>
            <a:r>
              <a:rPr lang="en-US" dirty="0"/>
              <a:t> </a:t>
            </a:r>
            <a:r>
              <a:rPr lang="en-US" dirty="0" err="1"/>
              <a:t>posetilaca</a:t>
            </a:r>
            <a:r>
              <a:rPr lang="en-US" dirty="0"/>
              <a:t>, </a:t>
            </a:r>
            <a:r>
              <a:rPr lang="en-US" dirty="0" err="1"/>
              <a:t>podstiče</a:t>
            </a:r>
            <a:r>
              <a:rPr lang="en-US" dirty="0"/>
              <a:t> </a:t>
            </a:r>
            <a:r>
              <a:rPr lang="en-US" dirty="0" err="1"/>
              <a:t>lojalnost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unapređuje</a:t>
            </a:r>
            <a:r>
              <a:rPr lang="en-US" dirty="0"/>
              <a:t> </a:t>
            </a:r>
            <a:r>
              <a:rPr lang="en-US" dirty="0" err="1"/>
              <a:t>ukupni</a:t>
            </a:r>
            <a:r>
              <a:rPr lang="en-US" dirty="0"/>
              <a:t>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ponude</a:t>
            </a:r>
            <a:r>
              <a:rPr lang="en-US" dirty="0"/>
              <a:t>, </a:t>
            </a:r>
            <a:r>
              <a:rPr lang="en-US" dirty="0" err="1"/>
              <a:t>čineći</a:t>
            </a:r>
            <a:r>
              <a:rPr lang="en-US" dirty="0"/>
              <a:t> je </a:t>
            </a:r>
            <a:r>
              <a:rPr lang="en-US" dirty="0" err="1"/>
              <a:t>pametnim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održivim</a:t>
            </a:r>
            <a:r>
              <a:rPr lang="en-US" dirty="0"/>
              <a:t> </a:t>
            </a:r>
            <a:r>
              <a:rPr lang="en-US" dirty="0" err="1"/>
              <a:t>poslovnim</a:t>
            </a:r>
            <a:r>
              <a:rPr lang="en-US" dirty="0"/>
              <a:t> </a:t>
            </a:r>
            <a:r>
              <a:rPr lang="en-US" dirty="0" err="1"/>
              <a:t>izborom</a:t>
            </a:r>
            <a:r>
              <a:rPr lang="en-US" dirty="0"/>
              <a:t>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Dizajniranje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za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inkluziju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: </a:t>
            </a:r>
            <a:r>
              <a:rPr lang="en-US" dirty="0" err="1"/>
              <a:t>Univerzalni</a:t>
            </a:r>
            <a:r>
              <a:rPr lang="en-US" dirty="0"/>
              <a:t> </a:t>
            </a:r>
            <a:r>
              <a:rPr lang="en-US" dirty="0" err="1"/>
              <a:t>dizajn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socijalni</a:t>
            </a:r>
            <a:r>
              <a:rPr lang="en-US" dirty="0"/>
              <a:t> model </a:t>
            </a:r>
            <a:r>
              <a:rPr lang="en-US" dirty="0" err="1"/>
              <a:t>invaliditeta</a:t>
            </a:r>
            <a:r>
              <a:rPr lang="en-US" dirty="0"/>
              <a:t> </a:t>
            </a:r>
            <a:r>
              <a:rPr lang="en-US" dirty="0" err="1"/>
              <a:t>pomažu</a:t>
            </a:r>
            <a:r>
              <a:rPr lang="en-US" dirty="0"/>
              <a:t> </a:t>
            </a:r>
            <a:r>
              <a:rPr lang="en-US" dirty="0" err="1"/>
              <a:t>osoblju</a:t>
            </a:r>
            <a:r>
              <a:rPr lang="en-US" dirty="0"/>
              <a:t> da </a:t>
            </a:r>
            <a:r>
              <a:rPr lang="en-US" dirty="0" err="1"/>
              <a:t>planira</a:t>
            </a:r>
            <a:r>
              <a:rPr lang="en-US" dirty="0"/>
              <a:t> </a:t>
            </a:r>
            <a:r>
              <a:rPr lang="en-US" dirty="0" err="1"/>
              <a:t>iskustva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uklanjaju</a:t>
            </a:r>
            <a:r>
              <a:rPr lang="en-US" dirty="0"/>
              <a:t> </a:t>
            </a:r>
            <a:r>
              <a:rPr lang="en-US" dirty="0" err="1"/>
              <a:t>prepreke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vreme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usmeravaju</a:t>
            </a:r>
            <a:r>
              <a:rPr lang="en-US" dirty="0"/>
              <a:t> </a:t>
            </a:r>
            <a:r>
              <a:rPr lang="en-US" dirty="0" err="1"/>
              <a:t>pažnju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prilagođavanje</a:t>
            </a:r>
            <a:r>
              <a:rPr lang="en-US" dirty="0"/>
              <a:t> </a:t>
            </a:r>
            <a:r>
              <a:rPr lang="en-US" dirty="0" err="1"/>
              <a:t>okruženja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stavova</a:t>
            </a:r>
            <a:r>
              <a:rPr lang="en-US" dirty="0"/>
              <a:t>, a ne </a:t>
            </a:r>
            <a:r>
              <a:rPr lang="en-US" dirty="0" err="1"/>
              <a:t>ljudi</a:t>
            </a:r>
            <a:r>
              <a:rPr lang="en-US" dirty="0"/>
              <a:t>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Razumevanje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različitih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potreba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: </a:t>
            </a:r>
            <a:r>
              <a:rPr lang="en-US" dirty="0" err="1"/>
              <a:t>Potrebe</a:t>
            </a:r>
            <a:r>
              <a:rPr lang="en-US" dirty="0"/>
              <a:t> za </a:t>
            </a:r>
            <a:r>
              <a:rPr lang="en-US" dirty="0" err="1"/>
              <a:t>pristupačnošću</a:t>
            </a:r>
            <a:r>
              <a:rPr lang="en-US" dirty="0"/>
              <a:t> </a:t>
            </a:r>
            <a:r>
              <a:rPr lang="en-US" dirty="0" err="1"/>
              <a:t>značajno</a:t>
            </a:r>
            <a:r>
              <a:rPr lang="en-US" dirty="0"/>
              <a:t> se </a:t>
            </a:r>
            <a:r>
              <a:rPr lang="en-US" dirty="0" err="1"/>
              <a:t>razlikuju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mnoga</a:t>
            </a:r>
            <a:r>
              <a:rPr lang="en-US" dirty="0"/>
              <a:t> </a:t>
            </a:r>
            <a:r>
              <a:rPr lang="en-US" dirty="0" err="1"/>
              <a:t>pažljivo</a:t>
            </a:r>
            <a:r>
              <a:rPr lang="en-US" dirty="0"/>
              <a:t> </a:t>
            </a:r>
            <a:r>
              <a:rPr lang="en-US" dirty="0" err="1"/>
              <a:t>osmišljena</a:t>
            </a:r>
            <a:r>
              <a:rPr lang="en-US" dirty="0"/>
              <a:t> </a:t>
            </a:r>
            <a:r>
              <a:rPr lang="en-US" dirty="0" err="1"/>
              <a:t>rešenja</a:t>
            </a:r>
            <a:r>
              <a:rPr lang="en-US" dirty="0"/>
              <a:t> </a:t>
            </a:r>
            <a:r>
              <a:rPr lang="en-US" dirty="0" err="1"/>
              <a:t>podržavaju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posetilaca</a:t>
            </a:r>
            <a:r>
              <a:rPr lang="en-US" dirty="0"/>
              <a:t> </a:t>
            </a:r>
            <a:r>
              <a:rPr lang="en-US" dirty="0" err="1"/>
              <a:t>istovremeno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unapređuju</a:t>
            </a:r>
            <a:r>
              <a:rPr lang="en-US" dirty="0"/>
              <a:t> </a:t>
            </a:r>
            <a:r>
              <a:rPr lang="en-US" dirty="0" err="1"/>
              <a:t>celokupno</a:t>
            </a:r>
            <a:r>
              <a:rPr lang="en-US" dirty="0"/>
              <a:t> </a:t>
            </a:r>
            <a:r>
              <a:rPr lang="en-US" dirty="0" err="1"/>
              <a:t>iskustvo</a:t>
            </a:r>
            <a:r>
              <a:rPr lang="en-US" dirty="0"/>
              <a:t> </a:t>
            </a:r>
            <a:r>
              <a:rPr lang="en-US" dirty="0" err="1"/>
              <a:t>posete</a:t>
            </a:r>
            <a:r>
              <a:rPr lang="en-US" dirty="0"/>
              <a:t>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Snaga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stavova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i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usluge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: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koji </a:t>
            </a:r>
            <a:r>
              <a:rPr lang="en-US" dirty="0" err="1"/>
              <a:t>osoblje</a:t>
            </a:r>
            <a:r>
              <a:rPr lang="en-US" dirty="0"/>
              <a:t> </a:t>
            </a:r>
            <a:r>
              <a:rPr lang="en-US" dirty="0" err="1"/>
              <a:t>komunicira</a:t>
            </a:r>
            <a:r>
              <a:rPr lang="en-US" dirty="0"/>
              <a:t>, </a:t>
            </a:r>
            <a:r>
              <a:rPr lang="en-US" dirty="0" err="1"/>
              <a:t>sluša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reaguje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je </a:t>
            </a:r>
            <a:r>
              <a:rPr lang="en-US" dirty="0" err="1"/>
              <a:t>podjednako</a:t>
            </a:r>
            <a:r>
              <a:rPr lang="en-US" dirty="0"/>
              <a:t> </a:t>
            </a:r>
            <a:r>
              <a:rPr lang="en-US" dirty="0" err="1"/>
              <a:t>važan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fizička</a:t>
            </a:r>
            <a:r>
              <a:rPr lang="en-US" dirty="0"/>
              <a:t> </a:t>
            </a:r>
            <a:r>
              <a:rPr lang="en-US" dirty="0" err="1"/>
              <a:t>pristupačnost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pruža</a:t>
            </a:r>
            <a:r>
              <a:rPr lang="en-US" dirty="0"/>
              <a:t> </a:t>
            </a:r>
            <a:r>
              <a:rPr lang="en-US" dirty="0" err="1"/>
              <a:t>osećaj</a:t>
            </a:r>
            <a:r>
              <a:rPr lang="en-US" dirty="0"/>
              <a:t> </a:t>
            </a:r>
            <a:r>
              <a:rPr lang="en-US" dirty="0" err="1"/>
              <a:t>dobrodošlice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prihvaćenosti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posetilaca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2382998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C7982B-C8B2-D821-F153-08951E75A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2937217"/>
            <a:ext cx="3200400" cy="846406"/>
          </a:xfrm>
        </p:spPr>
        <p:txBody>
          <a:bodyPr anchor="ctr">
            <a:normAutofit/>
          </a:bodyPr>
          <a:lstStyle/>
          <a:p>
            <a:r>
              <a:rPr lang="en-US" sz="4400" dirty="0"/>
              <a:t>HVALA!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AE102F-0835-84F6-154D-348D4DA6D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sz="3200" dirty="0"/>
              <a:t>Da li </a:t>
            </a:r>
            <a:r>
              <a:rPr lang="en-US" sz="3200" dirty="0" err="1"/>
              <a:t>imate</a:t>
            </a:r>
            <a:r>
              <a:rPr lang="en-US" sz="3200" dirty="0"/>
              <a:t> </a:t>
            </a:r>
            <a:r>
              <a:rPr lang="en-US" sz="3200" dirty="0" err="1"/>
              <a:t>neka</a:t>
            </a:r>
            <a:r>
              <a:rPr lang="en-US" sz="3200" dirty="0"/>
              <a:t> </a:t>
            </a:r>
            <a:r>
              <a:rPr lang="en-US" sz="3200" dirty="0" err="1"/>
              <a:t>pitanja</a:t>
            </a:r>
            <a:r>
              <a:rPr lang="en-US" sz="3200" dirty="0"/>
              <a:t>?</a:t>
            </a:r>
          </a:p>
          <a:p>
            <a:r>
              <a:rPr lang="en-US" sz="3200" dirty="0" err="1"/>
              <a:t>Šta</a:t>
            </a:r>
            <a:r>
              <a:rPr lang="en-US" sz="3200" dirty="0"/>
              <a:t> </a:t>
            </a:r>
            <a:r>
              <a:rPr lang="en-US" sz="3200" dirty="0" err="1"/>
              <a:t>vam</a:t>
            </a:r>
            <a:r>
              <a:rPr lang="en-US" sz="3200" dirty="0"/>
              <a:t> je </a:t>
            </a:r>
            <a:r>
              <a:rPr lang="en-US" sz="3200" dirty="0" err="1"/>
              <a:t>bilo</a:t>
            </a:r>
            <a:r>
              <a:rPr lang="en-US" sz="3200" dirty="0"/>
              <a:t> novo </a:t>
            </a:r>
            <a:r>
              <a:rPr lang="en-US" sz="3200" dirty="0" err="1"/>
              <a:t>ili</a:t>
            </a:r>
            <a:r>
              <a:rPr lang="en-US" sz="3200" dirty="0"/>
              <a:t> </a:t>
            </a:r>
            <a:r>
              <a:rPr lang="en-US" sz="3200" dirty="0" err="1"/>
              <a:t>iznenađujuće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1706024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52915-D66F-3780-D2A6-795A707D03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MODUL 1: </a:t>
            </a:r>
            <a:r>
              <a:rPr lang="en-US" dirty="0" err="1"/>
              <a:t>Uvod</a:t>
            </a:r>
            <a:r>
              <a:rPr lang="en-US" dirty="0"/>
              <a:t> u </a:t>
            </a:r>
            <a:r>
              <a:rPr lang="en-US" dirty="0" err="1"/>
              <a:t>pristupačni</a:t>
            </a:r>
            <a:r>
              <a:rPr lang="en-US" dirty="0"/>
              <a:t> </a:t>
            </a:r>
            <a:r>
              <a:rPr lang="en-US" dirty="0" err="1"/>
              <a:t>turizam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inkluzivnu</a:t>
            </a:r>
            <a:r>
              <a:rPr lang="en-US" dirty="0"/>
              <a:t> </a:t>
            </a:r>
            <a:r>
              <a:rPr lang="en-US" dirty="0" err="1"/>
              <a:t>korisničku</a:t>
            </a:r>
            <a:r>
              <a:rPr lang="en-US" dirty="0"/>
              <a:t> </a:t>
            </a:r>
            <a:r>
              <a:rPr lang="en-US" dirty="0" err="1"/>
              <a:t>uslugu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22DE57-8FF2-A2BA-1C45-DB199A692D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PROGRAM OBUKE ZA TRENERE ZA PRISTUPAČNI KULTURNI TURIZAM</a:t>
            </a:r>
            <a:endParaRPr lang="en-GB" dirty="0"/>
          </a:p>
          <a:p>
            <a:r>
              <a:rPr lang="en-US" dirty="0"/>
              <a:t>PROJEKAT: TACT – OBUKA ZA PRISTUPAČNI KULTURNI TURIZAM</a:t>
            </a:r>
          </a:p>
        </p:txBody>
      </p:sp>
      <p:pic>
        <p:nvPicPr>
          <p:cNvPr id="6" name="Graphic 1">
            <a:extLst>
              <a:ext uri="{FF2B5EF4-FFF2-40B4-BE49-F238E27FC236}">
                <a16:creationId xmlns:a16="http://schemas.microsoft.com/office/drawing/2014/main" id="{E86E692B-22D8-756D-C826-0F8B82F7F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9565" y="5417058"/>
            <a:ext cx="2238375" cy="681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78A68E-CAF1-02C4-FBD8-E2B9BE4333A2}"/>
              </a:ext>
            </a:extLst>
          </p:cNvPr>
          <p:cNvSpPr txBox="1"/>
          <p:nvPr/>
        </p:nvSpPr>
        <p:spPr>
          <a:xfrm>
            <a:off x="3729318" y="5452717"/>
            <a:ext cx="8130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Finansirano</a:t>
            </a:r>
            <a:r>
              <a:rPr lang="en-US" sz="1200" dirty="0"/>
              <a:t> od </a:t>
            </a:r>
            <a:r>
              <a:rPr lang="en-US" sz="1200" dirty="0" err="1"/>
              <a:t>strane</a:t>
            </a:r>
            <a:r>
              <a:rPr lang="en-US" sz="1200" dirty="0"/>
              <a:t> </a:t>
            </a:r>
            <a:r>
              <a:rPr lang="en-US" sz="1200" dirty="0" err="1"/>
              <a:t>Evropske</a:t>
            </a:r>
            <a:r>
              <a:rPr lang="en-US" sz="1200" dirty="0"/>
              <a:t> </a:t>
            </a:r>
            <a:r>
              <a:rPr lang="en-US" sz="1200" dirty="0" err="1"/>
              <a:t>unije</a:t>
            </a:r>
            <a:r>
              <a:rPr lang="en-US" sz="1200" dirty="0"/>
              <a:t>. </a:t>
            </a:r>
            <a:r>
              <a:rPr lang="en-US" sz="1200" dirty="0" err="1"/>
              <a:t>Ipak</a:t>
            </a:r>
            <a:r>
              <a:rPr lang="en-US" sz="1200" dirty="0"/>
              <a:t>, </a:t>
            </a:r>
            <a:r>
              <a:rPr lang="en-US" sz="1200" dirty="0" err="1"/>
              <a:t>izneti</a:t>
            </a:r>
            <a:r>
              <a:rPr lang="en-US" sz="1200" dirty="0"/>
              <a:t> </a:t>
            </a:r>
            <a:r>
              <a:rPr lang="en-US" sz="1200" dirty="0" err="1"/>
              <a:t>stavovi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mišljenja</a:t>
            </a:r>
            <a:r>
              <a:rPr lang="en-US" sz="1200" dirty="0"/>
              <a:t> </a:t>
            </a:r>
            <a:r>
              <a:rPr lang="en-US" sz="1200" dirty="0" err="1"/>
              <a:t>predstavljaju</a:t>
            </a:r>
            <a:r>
              <a:rPr lang="en-US" sz="1200" dirty="0"/>
              <a:t> </a:t>
            </a:r>
            <a:r>
              <a:rPr lang="en-US" sz="1200" dirty="0" err="1"/>
              <a:t>isključivo</a:t>
            </a:r>
            <a:r>
              <a:rPr lang="en-US" sz="1200" dirty="0"/>
              <a:t> </a:t>
            </a:r>
            <a:r>
              <a:rPr lang="en-US" sz="1200" dirty="0" err="1"/>
              <a:t>stavove</a:t>
            </a:r>
            <a:r>
              <a:rPr lang="en-US" sz="1200" dirty="0"/>
              <a:t> </a:t>
            </a:r>
            <a:r>
              <a:rPr lang="en-US" sz="1200" dirty="0" err="1"/>
              <a:t>autora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ne </a:t>
            </a:r>
            <a:r>
              <a:rPr lang="en-US" sz="1200" dirty="0" err="1"/>
              <a:t>odražavaju</a:t>
            </a:r>
            <a:r>
              <a:rPr lang="en-US" sz="1200" dirty="0"/>
              <a:t> </a:t>
            </a:r>
            <a:r>
              <a:rPr lang="en-US" sz="1200" dirty="0" err="1"/>
              <a:t>nužno</a:t>
            </a:r>
            <a:r>
              <a:rPr lang="en-US" sz="1200" dirty="0"/>
              <a:t> </a:t>
            </a:r>
            <a:r>
              <a:rPr lang="en-US" sz="1200" dirty="0" err="1"/>
              <a:t>stavove</a:t>
            </a:r>
            <a:r>
              <a:rPr lang="en-US" sz="1200" dirty="0"/>
              <a:t> </a:t>
            </a:r>
            <a:r>
              <a:rPr lang="en-US" sz="1200" dirty="0" err="1"/>
              <a:t>Evropske</a:t>
            </a:r>
            <a:r>
              <a:rPr lang="en-US" sz="1200" dirty="0"/>
              <a:t> </a:t>
            </a:r>
            <a:r>
              <a:rPr lang="en-US" sz="1200" dirty="0" err="1"/>
              <a:t>unije</a:t>
            </a:r>
            <a:r>
              <a:rPr lang="en-US" sz="1200" dirty="0"/>
              <a:t> </a:t>
            </a:r>
            <a:r>
              <a:rPr lang="en-US" sz="1200" dirty="0" err="1"/>
              <a:t>ili</a:t>
            </a:r>
            <a:r>
              <a:rPr lang="en-US" sz="1200" dirty="0"/>
              <a:t> </a:t>
            </a:r>
            <a:r>
              <a:rPr lang="en-US" sz="1200" dirty="0" err="1"/>
              <a:t>Fondacije</a:t>
            </a:r>
            <a:r>
              <a:rPr lang="en-US" sz="1200" dirty="0"/>
              <a:t> Tempus. Ni </a:t>
            </a:r>
            <a:r>
              <a:rPr lang="en-US" sz="1200" dirty="0" err="1"/>
              <a:t>Evropska</a:t>
            </a:r>
            <a:r>
              <a:rPr lang="en-US" sz="1200" dirty="0"/>
              <a:t> </a:t>
            </a:r>
            <a:r>
              <a:rPr lang="en-US" sz="1200" dirty="0" err="1"/>
              <a:t>unija</a:t>
            </a:r>
            <a:r>
              <a:rPr lang="en-US" sz="1200" dirty="0"/>
              <a:t> </a:t>
            </a:r>
            <a:r>
              <a:rPr lang="en-US" sz="1200" dirty="0" err="1"/>
              <a:t>ni</a:t>
            </a:r>
            <a:r>
              <a:rPr lang="en-US" sz="1200" dirty="0"/>
              <a:t> </a:t>
            </a:r>
            <a:r>
              <a:rPr lang="en-US" sz="1200" dirty="0" err="1"/>
              <a:t>Fondacija</a:t>
            </a:r>
            <a:r>
              <a:rPr lang="en-US" sz="1200" dirty="0"/>
              <a:t> Tempus ne </a:t>
            </a:r>
            <a:r>
              <a:rPr lang="en-US" sz="1200" dirty="0" err="1"/>
              <a:t>mogu</a:t>
            </a:r>
            <a:r>
              <a:rPr lang="en-US" sz="1200" dirty="0"/>
              <a:t> se </a:t>
            </a:r>
            <a:r>
              <a:rPr lang="en-US" sz="1200" dirty="0" err="1"/>
              <a:t>smatrati</a:t>
            </a:r>
            <a:r>
              <a:rPr lang="en-US" sz="1200" dirty="0"/>
              <a:t> </a:t>
            </a:r>
            <a:r>
              <a:rPr lang="en-US" sz="1200" dirty="0" err="1"/>
              <a:t>odgovornim</a:t>
            </a:r>
            <a:r>
              <a:rPr lang="en-US" sz="1200" dirty="0"/>
              <a:t> za </a:t>
            </a:r>
            <a:r>
              <a:rPr lang="en-US" sz="1200" dirty="0" err="1"/>
              <a:t>njihov</a:t>
            </a:r>
            <a:r>
              <a:rPr lang="en-US" sz="1200" dirty="0"/>
              <a:t> </a:t>
            </a:r>
            <a:r>
              <a:rPr lang="en-US" sz="1200" dirty="0" err="1"/>
              <a:t>sadržaj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591231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3F795-1CE6-17FC-2A12-7A0539366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učenja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49F4E-13E6-A560-128A-7F5B36E46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Do </a:t>
            </a:r>
            <a:r>
              <a:rPr lang="en-US" sz="3200" dirty="0" err="1"/>
              <a:t>kraja</a:t>
            </a:r>
            <a:r>
              <a:rPr lang="en-US" sz="3200" dirty="0"/>
              <a:t> </a:t>
            </a:r>
            <a:r>
              <a:rPr lang="en-US" sz="3200" dirty="0" err="1"/>
              <a:t>ovog</a:t>
            </a:r>
            <a:r>
              <a:rPr lang="en-US" sz="3200" dirty="0"/>
              <a:t> </a:t>
            </a:r>
            <a:r>
              <a:rPr lang="en-US" sz="3200" dirty="0" err="1"/>
              <a:t>modula</a:t>
            </a:r>
            <a:r>
              <a:rPr lang="en-US" sz="3200" dirty="0"/>
              <a:t>, </a:t>
            </a:r>
            <a:r>
              <a:rPr lang="en-US" sz="3200" dirty="0" err="1"/>
              <a:t>učesnici</a:t>
            </a:r>
            <a:r>
              <a:rPr lang="en-US" sz="3200" dirty="0"/>
              <a:t> </a:t>
            </a:r>
            <a:r>
              <a:rPr lang="en-US" sz="3200" dirty="0" err="1"/>
              <a:t>će</a:t>
            </a:r>
            <a:r>
              <a:rPr lang="en-US" sz="3200" dirty="0"/>
              <a:t> </a:t>
            </a:r>
            <a:r>
              <a:rPr lang="en-US" sz="3200" dirty="0" err="1"/>
              <a:t>biti</a:t>
            </a:r>
            <a:r>
              <a:rPr lang="en-US" sz="3200" dirty="0"/>
              <a:t> u </a:t>
            </a:r>
            <a:r>
              <a:rPr lang="en-US" sz="3200" dirty="0" err="1"/>
              <a:t>mogućnosti</a:t>
            </a:r>
            <a:r>
              <a:rPr lang="en-US" sz="3200" dirty="0"/>
              <a:t> da:</a:t>
            </a:r>
          </a:p>
          <a:p>
            <a:pPr lvl="1"/>
            <a:r>
              <a:rPr lang="en-US" sz="2800" dirty="0" err="1"/>
              <a:t>Objasne</a:t>
            </a:r>
            <a:r>
              <a:rPr lang="en-US" sz="2800" dirty="0"/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ključne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koncepte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/>
              <a:t>pristupačnog</a:t>
            </a:r>
            <a:r>
              <a:rPr lang="en-US" sz="2800" dirty="0"/>
              <a:t> </a:t>
            </a:r>
            <a:r>
              <a:rPr lang="en-US" sz="2800" dirty="0" err="1"/>
              <a:t>turizma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pristupačnosti</a:t>
            </a:r>
            <a:r>
              <a:rPr lang="en-US" sz="2800" dirty="0"/>
              <a:t> </a:t>
            </a:r>
            <a:r>
              <a:rPr lang="en-US" sz="2800" dirty="0" err="1"/>
              <a:t>kulturnog</a:t>
            </a:r>
            <a:r>
              <a:rPr lang="en-US" sz="2800" dirty="0"/>
              <a:t> </a:t>
            </a:r>
            <a:r>
              <a:rPr lang="en-US" sz="2800" dirty="0" err="1"/>
              <a:t>nasleđa</a:t>
            </a:r>
            <a:r>
              <a:rPr lang="en-US" sz="2800" dirty="0"/>
              <a:t> (</a:t>
            </a:r>
            <a:r>
              <a:rPr lang="en-US" sz="2800" dirty="0" err="1"/>
              <a:t>pristupačni</a:t>
            </a:r>
            <a:r>
              <a:rPr lang="en-US" sz="2800" dirty="0"/>
              <a:t> </a:t>
            </a:r>
            <a:r>
              <a:rPr lang="en-US" sz="2800" dirty="0" err="1"/>
              <a:t>turizam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„</a:t>
            </a:r>
            <a:r>
              <a:rPr lang="en-US" sz="2800" dirty="0" err="1"/>
              <a:t>Turizam</a:t>
            </a:r>
            <a:r>
              <a:rPr lang="en-US" sz="2800" dirty="0"/>
              <a:t> za </a:t>
            </a:r>
            <a:r>
              <a:rPr lang="en-US" sz="2800" dirty="0" err="1"/>
              <a:t>sve</a:t>
            </a:r>
            <a:r>
              <a:rPr lang="en-US" sz="2800" dirty="0"/>
              <a:t>“)</a:t>
            </a:r>
          </a:p>
          <a:p>
            <a:pPr lvl="1"/>
            <a:r>
              <a:rPr lang="en-US" sz="2800" dirty="0" err="1"/>
              <a:t>Sažmu</a:t>
            </a:r>
            <a:r>
              <a:rPr lang="en-US" sz="2800" dirty="0"/>
              <a:t> </a:t>
            </a:r>
            <a:r>
              <a:rPr lang="en-US" sz="2800" dirty="0" err="1"/>
              <a:t>koristi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razloge</a:t>
            </a:r>
            <a:r>
              <a:rPr lang="en-US" sz="2800" dirty="0"/>
              <a:t> za </a:t>
            </a:r>
            <a:r>
              <a:rPr lang="en-US" sz="2800" dirty="0" err="1"/>
              <a:t>pristupačnost</a:t>
            </a:r>
            <a:r>
              <a:rPr lang="en-US" sz="2800" dirty="0"/>
              <a:t> – </a:t>
            </a:r>
            <a:r>
              <a:rPr lang="en-US" sz="2800" dirty="0" err="1"/>
              <a:t>zašto</a:t>
            </a:r>
            <a:r>
              <a:rPr lang="en-US" sz="2800" dirty="0"/>
              <a:t> je </a:t>
            </a:r>
            <a:r>
              <a:rPr lang="en-US" sz="2800" dirty="0" err="1"/>
              <a:t>pristupačnost</a:t>
            </a:r>
            <a:r>
              <a:rPr lang="en-US" sz="2800" dirty="0"/>
              <a:t> </a:t>
            </a:r>
            <a:r>
              <a:rPr lang="en-US" sz="2800" dirty="0" err="1"/>
              <a:t>važna</a:t>
            </a:r>
            <a:r>
              <a:rPr lang="en-US" sz="2800" dirty="0"/>
              <a:t> (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prava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i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poslovni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argumenti</a:t>
            </a:r>
            <a:r>
              <a:rPr lang="en-US" sz="2800" dirty="0"/>
              <a:t>)</a:t>
            </a:r>
          </a:p>
          <a:p>
            <a:pPr lvl="1"/>
            <a:r>
              <a:rPr lang="en-US" sz="2800" dirty="0" err="1"/>
              <a:t>Razumeju</a:t>
            </a:r>
            <a:r>
              <a:rPr lang="en-US" sz="2800" dirty="0"/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ključne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principe</a:t>
            </a:r>
            <a:r>
              <a:rPr lang="en-US" sz="2800" b="1" dirty="0"/>
              <a:t>:</a:t>
            </a:r>
            <a:r>
              <a:rPr lang="en-US" sz="2800" dirty="0"/>
              <a:t> </a:t>
            </a:r>
            <a:r>
              <a:rPr lang="en-US" sz="2800" dirty="0" err="1"/>
              <a:t>univerzalni</a:t>
            </a:r>
            <a:r>
              <a:rPr lang="en-US" sz="2800" dirty="0"/>
              <a:t> </a:t>
            </a:r>
            <a:r>
              <a:rPr lang="en-US" sz="2800" dirty="0" err="1"/>
              <a:t>dizajn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socijalni</a:t>
            </a:r>
            <a:r>
              <a:rPr lang="en-US" sz="2800" dirty="0"/>
              <a:t> model </a:t>
            </a:r>
            <a:r>
              <a:rPr lang="en-US" sz="2800" dirty="0" err="1"/>
              <a:t>invaliditeta</a:t>
            </a:r>
            <a:endParaRPr lang="en-US" sz="2800" dirty="0"/>
          </a:p>
          <a:p>
            <a:pPr lvl="1"/>
            <a:r>
              <a:rPr lang="en-US" sz="2800" dirty="0" err="1"/>
              <a:t>Prepoznaju</a:t>
            </a:r>
            <a:r>
              <a:rPr lang="en-US" sz="2800" dirty="0"/>
              <a:t> </a:t>
            </a:r>
            <a:r>
              <a:rPr lang="en-US" sz="2800" dirty="0" err="1"/>
              <a:t>različite</a:t>
            </a:r>
            <a:r>
              <a:rPr lang="en-US" sz="2800" dirty="0"/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potrebe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pristupačnosti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prepreke</a:t>
            </a:r>
            <a:endParaRPr lang="en-US" sz="2800" b="1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sz="2800" dirty="0" err="1"/>
              <a:t>Usvoje</a:t>
            </a:r>
            <a:r>
              <a:rPr lang="en-US" sz="2800" dirty="0"/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inkluzivan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pristup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korisničkoj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</a:rPr>
              <a:t>usluzi</a:t>
            </a:r>
            <a:endParaRPr lang="en-US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59366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50A29-F074-9F21-ED70-40648DDB2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Šta</a:t>
            </a:r>
            <a:r>
              <a:rPr lang="en-US" dirty="0"/>
              <a:t> je </a:t>
            </a:r>
            <a:r>
              <a:rPr lang="en-US" dirty="0" err="1"/>
              <a:t>pristupačni</a:t>
            </a:r>
            <a:r>
              <a:rPr lang="en-US" dirty="0"/>
              <a:t> </a:t>
            </a:r>
            <a:r>
              <a:rPr lang="en-US" dirty="0" err="1"/>
              <a:t>turizam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D6105-4548-4BEE-88E6-75549FC634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3"/>
            <a:ext cx="4937760" cy="4296629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Pristupačni</a:t>
            </a:r>
            <a:r>
              <a:rPr lang="en-US" dirty="0"/>
              <a:t> </a:t>
            </a:r>
            <a:r>
              <a:rPr lang="en-US" dirty="0" err="1"/>
              <a:t>turizam</a:t>
            </a:r>
            <a:r>
              <a:rPr lang="en-US" dirty="0"/>
              <a:t> </a:t>
            </a:r>
            <a:r>
              <a:rPr lang="en-US" dirty="0" err="1"/>
              <a:t>podrazumeva</a:t>
            </a:r>
            <a:r>
              <a:rPr lang="en-US" dirty="0"/>
              <a:t> </a:t>
            </a:r>
            <a:r>
              <a:rPr lang="en-US" dirty="0" err="1"/>
              <a:t>kreiranje</a:t>
            </a:r>
            <a:r>
              <a:rPr lang="en-US" dirty="0"/>
              <a:t> </a:t>
            </a:r>
            <a:r>
              <a:rPr lang="en-US" dirty="0" err="1"/>
              <a:t>turističkih</a:t>
            </a:r>
            <a:r>
              <a:rPr lang="en-US" dirty="0"/>
              <a:t> </a:t>
            </a:r>
            <a:r>
              <a:rPr lang="en-US" dirty="0" err="1"/>
              <a:t>iskustava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moguće</a:t>
            </a:r>
            <a:r>
              <a:rPr lang="en-US" dirty="0"/>
              <a:t> </a:t>
            </a:r>
            <a:r>
              <a:rPr lang="en-US" dirty="0" err="1"/>
              <a:t>različitiji</a:t>
            </a:r>
            <a:r>
              <a:rPr lang="en-US" dirty="0"/>
              <a:t> </a:t>
            </a:r>
            <a:r>
              <a:rPr lang="en-US" dirty="0" err="1"/>
              <a:t>korisnici</a:t>
            </a:r>
            <a:endParaRPr lang="en-US" dirty="0"/>
          </a:p>
          <a:p>
            <a:pPr lvl="1"/>
            <a:r>
              <a:rPr lang="en-US" dirty="0" err="1"/>
              <a:t>omogućavaju</a:t>
            </a:r>
            <a:r>
              <a:rPr lang="en-US" dirty="0"/>
              <a:t> </a:t>
            </a:r>
            <a:r>
              <a:rPr lang="en-US" dirty="0" err="1"/>
              <a:t>učešće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dostojanstvo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nezavisnost</a:t>
            </a:r>
            <a:endParaRPr lang="en-US" dirty="0"/>
          </a:p>
          <a:p>
            <a:pPr lvl="1"/>
            <a:r>
              <a:rPr lang="en-US" dirty="0" err="1"/>
              <a:t>uklanjaju</a:t>
            </a:r>
            <a:r>
              <a:rPr lang="en-US" dirty="0"/>
              <a:t> </a:t>
            </a:r>
            <a:r>
              <a:rPr lang="en-US" dirty="0" err="1"/>
              <a:t>fizičke</a:t>
            </a:r>
            <a:r>
              <a:rPr lang="en-US" dirty="0"/>
              <a:t>, </a:t>
            </a:r>
            <a:r>
              <a:rPr lang="en-US" dirty="0" err="1"/>
              <a:t>senzorne</a:t>
            </a:r>
            <a:r>
              <a:rPr lang="en-US" dirty="0"/>
              <a:t>, </a:t>
            </a:r>
            <a:r>
              <a:rPr lang="en-US" dirty="0" err="1"/>
              <a:t>digitalne</a:t>
            </a:r>
            <a:r>
              <a:rPr lang="en-US" dirty="0"/>
              <a:t> </a:t>
            </a:r>
            <a:r>
              <a:rPr lang="en-US" dirty="0" err="1"/>
              <a:t>prepreke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prepreke</a:t>
            </a:r>
            <a:r>
              <a:rPr lang="en-US" dirty="0"/>
              <a:t> </a:t>
            </a:r>
            <a:r>
              <a:rPr lang="en-US" dirty="0" err="1"/>
              <a:t>nastale</a:t>
            </a:r>
            <a:r>
              <a:rPr lang="en-US" dirty="0"/>
              <a:t> </a:t>
            </a:r>
            <a:r>
              <a:rPr lang="en-US" dirty="0" err="1"/>
              <a:t>usled</a:t>
            </a:r>
            <a:r>
              <a:rPr lang="en-US" dirty="0"/>
              <a:t> </a:t>
            </a:r>
            <a:r>
              <a:rPr lang="en-US" dirty="0" err="1"/>
              <a:t>stavova</a:t>
            </a:r>
            <a:endParaRPr lang="en-US" dirty="0"/>
          </a:p>
          <a:p>
            <a:pPr lvl="1"/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celokupno</a:t>
            </a:r>
            <a:r>
              <a:rPr lang="en-US" dirty="0"/>
              <a:t> </a:t>
            </a:r>
            <a:r>
              <a:rPr lang="en-US" dirty="0" err="1"/>
              <a:t>iskustvo</a:t>
            </a:r>
            <a:r>
              <a:rPr lang="en-US" dirty="0"/>
              <a:t> </a:t>
            </a:r>
            <a:r>
              <a:rPr lang="en-US" dirty="0" err="1"/>
              <a:t>posetioca</a:t>
            </a:r>
            <a:r>
              <a:rPr lang="en-US" dirty="0"/>
              <a:t> – pre,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posete</a:t>
            </a:r>
            <a:endParaRPr lang="en-US" dirty="0"/>
          </a:p>
          <a:p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Pristupačni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turizam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/>
              <a:t>– </a:t>
            </a:r>
            <a:r>
              <a:rPr lang="en-US" dirty="0" err="1"/>
              <a:t>turizam</a:t>
            </a:r>
            <a:r>
              <a:rPr lang="en-US" dirty="0"/>
              <a:t> koji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ljudima</a:t>
            </a:r>
            <a:r>
              <a:rPr lang="en-US" dirty="0"/>
              <a:t> da </a:t>
            </a:r>
            <a:r>
              <a:rPr lang="en-US" dirty="0" err="1"/>
              <a:t>učestvuju</a:t>
            </a:r>
            <a:r>
              <a:rPr lang="en-US" dirty="0"/>
              <a:t> bez </a:t>
            </a:r>
            <a:r>
              <a:rPr lang="en-US" dirty="0" err="1"/>
              <a:t>obzira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invaliditet</a:t>
            </a:r>
            <a:r>
              <a:rPr lang="en-US" dirty="0"/>
              <a:t>, starost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okolnosti</a:t>
            </a:r>
            <a:endParaRPr lang="en-US" dirty="0"/>
          </a:p>
          <a:p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Turizam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za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sve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/>
              <a:t>– </a:t>
            </a:r>
            <a:r>
              <a:rPr lang="en-US" dirty="0" err="1"/>
              <a:t>inkluzivan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koji </a:t>
            </a:r>
            <a:r>
              <a:rPr lang="en-US" dirty="0" err="1"/>
              <a:t>objedinjuje</a:t>
            </a:r>
            <a:r>
              <a:rPr lang="en-US" dirty="0"/>
              <a:t> </a:t>
            </a:r>
            <a:r>
              <a:rPr lang="en-US" dirty="0" err="1"/>
              <a:t>pristupačnost</a:t>
            </a:r>
            <a:r>
              <a:rPr lang="en-US" dirty="0"/>
              <a:t>, </a:t>
            </a:r>
            <a:r>
              <a:rPr lang="en-US" dirty="0" err="1"/>
              <a:t>održivost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društvenu</a:t>
            </a:r>
            <a:r>
              <a:rPr lang="en-US" dirty="0"/>
              <a:t> </a:t>
            </a:r>
            <a:r>
              <a:rPr lang="en-US" dirty="0" err="1"/>
              <a:t>uključenost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91FB2D9-E59B-0FD7-7D6F-00188D39685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37830329"/>
              </p:ext>
            </p:extLst>
          </p:nvPr>
        </p:nvGraphicFramePr>
        <p:xfrm>
          <a:off x="6335468" y="1846263"/>
          <a:ext cx="5504839" cy="4296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27001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E0A218C-CEF5-8E8E-BB61-BFF590134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Percepcija</a:t>
            </a:r>
            <a:r>
              <a:rPr lang="en-US" dirty="0"/>
              <a:t> </a:t>
            </a:r>
            <a:r>
              <a:rPr lang="en-US" dirty="0" err="1"/>
              <a:t>naspram</a:t>
            </a:r>
            <a:r>
              <a:rPr lang="en-US" dirty="0"/>
              <a:t> </a:t>
            </a:r>
            <a:r>
              <a:rPr lang="en-US" dirty="0" err="1"/>
              <a:t>stvarnosti</a:t>
            </a:r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35D4D07F-C8AB-983A-0967-66D848CFD9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2856476"/>
              </p:ext>
            </p:extLst>
          </p:nvPr>
        </p:nvGraphicFramePr>
        <p:xfrm>
          <a:off x="1097280" y="1992923"/>
          <a:ext cx="10058400" cy="42203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87858">
                  <a:extLst>
                    <a:ext uri="{9D8B030D-6E8A-4147-A177-3AD203B41FA5}">
                      <a16:colId xmlns:a16="http://schemas.microsoft.com/office/drawing/2014/main" val="3194956740"/>
                    </a:ext>
                  </a:extLst>
                </a:gridCol>
                <a:gridCol w="6970542">
                  <a:extLst>
                    <a:ext uri="{9D8B030D-6E8A-4147-A177-3AD203B41FA5}">
                      <a16:colId xmlns:a16="http://schemas.microsoft.com/office/drawing/2014/main" val="974856132"/>
                    </a:ext>
                  </a:extLst>
                </a:gridCol>
              </a:tblGrid>
              <a:tr h="30227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</a:rPr>
                        <a:t>PERCEPCIJA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STVARNOST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424862"/>
                  </a:ext>
                </a:extLst>
              </a:tr>
              <a:tr h="54013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</a:rPr>
                        <a:t>“To je o </a:t>
                      </a:r>
                      <a:r>
                        <a:rPr lang="en-GB" sz="1600" kern="100" dirty="0" err="1">
                          <a:effectLst/>
                        </a:rPr>
                        <a:t>invalidskim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kolicima</a:t>
                      </a:r>
                      <a:r>
                        <a:rPr lang="en-GB" sz="1600" kern="100" dirty="0">
                          <a:effectLst/>
                        </a:rPr>
                        <a:t>…”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kern="100" dirty="0">
                          <a:effectLst/>
                        </a:rPr>
                        <a:t>NIJE ISTINA</a:t>
                      </a:r>
                      <a:r>
                        <a:rPr lang="en-GB" sz="1600" kern="100" dirty="0">
                          <a:effectLst/>
                        </a:rPr>
                        <a:t>. u UK, </a:t>
                      </a:r>
                      <a:r>
                        <a:rPr lang="en-US" sz="1600" b="1" dirty="0" err="1"/>
                        <a:t>samo</a:t>
                      </a:r>
                      <a:r>
                        <a:rPr lang="en-US" sz="1600" b="1" dirty="0"/>
                        <a:t> 7% </a:t>
                      </a:r>
                      <a:r>
                        <a:rPr lang="en-US" sz="1600" b="1" dirty="0" err="1"/>
                        <a:t>osoba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sa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invaliditetom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koristi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0" dirty="0" err="1"/>
                        <a:t>invalidska</a:t>
                      </a:r>
                      <a:r>
                        <a:rPr lang="en-US" sz="1600" b="0" dirty="0"/>
                        <a:t> </a:t>
                      </a:r>
                      <a:r>
                        <a:rPr lang="en-US" sz="1600" b="0" dirty="0" err="1"/>
                        <a:t>kolica</a:t>
                      </a:r>
                      <a:endParaRPr lang="en-US" sz="1600" b="0" dirty="0"/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31934"/>
                  </a:ext>
                </a:extLst>
              </a:tr>
              <a:tr h="17426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</a:rPr>
                        <a:t>“</a:t>
                      </a:r>
                      <a:r>
                        <a:rPr lang="en-GB" sz="1600" kern="100" dirty="0" err="1">
                          <a:effectLst/>
                        </a:rPr>
                        <a:t>Pristupačnost</a:t>
                      </a:r>
                      <a:r>
                        <a:rPr lang="en-GB" sz="1600" kern="100" dirty="0">
                          <a:effectLst/>
                        </a:rPr>
                        <a:t> je </a:t>
                      </a:r>
                      <a:r>
                        <a:rPr lang="en-GB" sz="1600" kern="100" dirty="0" err="1">
                          <a:effectLst/>
                        </a:rPr>
                        <a:t>mnogo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skupa</a:t>
                      </a:r>
                      <a:r>
                        <a:rPr lang="en-GB" sz="1600" kern="100" dirty="0">
                          <a:effectLst/>
                        </a:rPr>
                        <a:t>…”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/>
                        <a:t>U </a:t>
                      </a:r>
                      <a:r>
                        <a:rPr lang="en-US" sz="1600" dirty="0" err="1"/>
                        <a:t>mnogim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slučajevima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postoje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brojne</a:t>
                      </a:r>
                      <a:r>
                        <a:rPr lang="en-US" sz="1600" dirty="0"/>
                        <a:t> mere za </a:t>
                      </a:r>
                      <a:r>
                        <a:rPr lang="en-US" sz="1600" dirty="0" err="1"/>
                        <a:t>obezbeđivanje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pristupačnosti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koje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zahtevaju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malo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ili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nimalo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troškova</a:t>
                      </a:r>
                      <a:r>
                        <a:rPr lang="en-GB" sz="1600" kern="100" dirty="0">
                          <a:effectLst/>
                        </a:rPr>
                        <a:t>. Na primer:</a:t>
                      </a:r>
                      <a:endParaRPr lang="en-US" sz="1600" kern="100" dirty="0">
                        <a:effectLst/>
                      </a:endParaRPr>
                    </a:p>
                    <a:p>
                      <a:pPr marL="285750" lvl="0" indent="-2857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err="1"/>
                        <a:t>Obezbedite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lupu</a:t>
                      </a:r>
                      <a:r>
                        <a:rPr lang="en-US" sz="1600" dirty="0"/>
                        <a:t> da </a:t>
                      </a:r>
                      <a:r>
                        <a:rPr lang="en-US" sz="1600" dirty="0" err="1"/>
                        <a:t>bude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pri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ruci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kako</a:t>
                      </a:r>
                      <a:r>
                        <a:rPr lang="en-US" sz="1600" dirty="0"/>
                        <a:t> bi </a:t>
                      </a:r>
                      <a:r>
                        <a:rPr lang="en-US" sz="1600" dirty="0" err="1"/>
                        <a:t>osoba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oštećenjem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vida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mogla</a:t>
                      </a:r>
                      <a:r>
                        <a:rPr lang="en-US" sz="1600" dirty="0"/>
                        <a:t> da </a:t>
                      </a:r>
                      <a:r>
                        <a:rPr lang="en-US" sz="1600" dirty="0" err="1"/>
                        <a:t>pročita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jelovnik</a:t>
                      </a:r>
                      <a:endParaRPr lang="en-US" sz="1600" kern="100" dirty="0">
                        <a:effectLst/>
                      </a:endParaRPr>
                    </a:p>
                    <a:p>
                      <a:pPr marL="285750" lvl="0" indent="-28575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err="1"/>
                        <a:t>Uključite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obuku</a:t>
                      </a:r>
                      <a:r>
                        <a:rPr lang="en-US" sz="1600" dirty="0"/>
                        <a:t> o </a:t>
                      </a:r>
                      <a:r>
                        <a:rPr lang="en-US" sz="1600" dirty="0" err="1"/>
                        <a:t>pristupačnosti</a:t>
                      </a:r>
                      <a:r>
                        <a:rPr lang="en-US" sz="1600" dirty="0"/>
                        <a:t> u </a:t>
                      </a:r>
                      <a:r>
                        <a:rPr lang="en-US" sz="1600" dirty="0" err="1"/>
                        <a:t>redovnu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obuku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zaposlenih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4253255"/>
                  </a:ext>
                </a:extLst>
              </a:tr>
              <a:tr h="5855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</a:rPr>
                        <a:t>“To je </a:t>
                      </a:r>
                      <a:r>
                        <a:rPr lang="en-GB" sz="1600" kern="100" dirty="0" err="1">
                          <a:effectLst/>
                        </a:rPr>
                        <a:t>tržišna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niša</a:t>
                      </a:r>
                      <a:r>
                        <a:rPr lang="en-GB" sz="1600" kern="100" dirty="0">
                          <a:effectLst/>
                        </a:rPr>
                        <a:t>…”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 err="1">
                          <a:effectLst/>
                        </a:rPr>
                        <a:t>Pristupačni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turizam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obuhvata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više</a:t>
                      </a:r>
                      <a:r>
                        <a:rPr lang="en-GB" sz="1600" kern="100" dirty="0">
                          <a:effectLst/>
                        </a:rPr>
                        <a:t> od 25% </a:t>
                      </a:r>
                      <a:r>
                        <a:rPr lang="en-GB" sz="1600" kern="100" dirty="0" err="1">
                          <a:effectLst/>
                        </a:rPr>
                        <a:t>ukupnog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turističkog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tržišta</a:t>
                      </a:r>
                      <a:r>
                        <a:rPr lang="en-GB" sz="1600" kern="100" dirty="0">
                          <a:effectLst/>
                        </a:rPr>
                        <a:t>, a </a:t>
                      </a:r>
                      <a:r>
                        <a:rPr lang="en-GB" sz="1600" kern="100" dirty="0" err="1">
                          <a:effectLst/>
                        </a:rPr>
                        <a:t>njegov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značaj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raste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sa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starenjem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stanovništva</a:t>
                      </a:r>
                      <a:r>
                        <a:rPr lang="en-GB" sz="1600" kern="100" dirty="0">
                          <a:effectLst/>
                        </a:rPr>
                        <a:t>.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406942"/>
                  </a:ext>
                </a:extLst>
              </a:tr>
              <a:tr h="104970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</a:rPr>
                        <a:t>“</a:t>
                      </a:r>
                      <a:r>
                        <a:rPr lang="en-GB" sz="1600" kern="100" dirty="0" err="1">
                          <a:effectLst/>
                        </a:rPr>
                        <a:t>Možemo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nešto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pogrešno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uraditi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ili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reći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i</a:t>
                      </a:r>
                      <a:r>
                        <a:rPr lang="en-GB" sz="1600" kern="100" dirty="0">
                          <a:effectLst/>
                        </a:rPr>
                        <a:t> time </a:t>
                      </a:r>
                      <a:r>
                        <a:rPr lang="en-GB" sz="1600" kern="100" dirty="0" err="1">
                          <a:effectLst/>
                        </a:rPr>
                        <a:t>nekoga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GB" sz="1600" kern="100" dirty="0" err="1">
                          <a:effectLst/>
                        </a:rPr>
                        <a:t>uvrediti</a:t>
                      </a:r>
                      <a:r>
                        <a:rPr lang="en-GB" sz="1600" kern="100" dirty="0">
                          <a:effectLst/>
                        </a:rPr>
                        <a:t>…”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dirty="0" err="1"/>
                        <a:t>Obuka</a:t>
                      </a:r>
                      <a:r>
                        <a:rPr lang="en-US" sz="1600" dirty="0"/>
                        <a:t> o </a:t>
                      </a:r>
                      <a:r>
                        <a:rPr lang="en-US" sz="1600" dirty="0" err="1"/>
                        <a:t>pristupačnosti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pokazala</a:t>
                      </a:r>
                      <a:r>
                        <a:rPr lang="en-US" sz="1600" dirty="0"/>
                        <a:t> se </a:t>
                      </a:r>
                      <a:r>
                        <a:rPr lang="en-US" sz="1600" dirty="0" err="1"/>
                        <a:t>kao</a:t>
                      </a:r>
                      <a:r>
                        <a:rPr lang="en-GB" sz="1600" kern="100" dirty="0">
                          <a:effectLst/>
                        </a:rPr>
                        <a:t> </a:t>
                      </a:r>
                      <a:r>
                        <a:rPr lang="en-US" sz="1600" b="1" dirty="0" err="1"/>
                        <a:t>način</a:t>
                      </a:r>
                      <a:r>
                        <a:rPr lang="en-US" sz="1600" b="1" dirty="0"/>
                        <a:t> da se </a:t>
                      </a:r>
                      <a:r>
                        <a:rPr lang="en-US" sz="1600" b="1" dirty="0" err="1"/>
                        <a:t>poveća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samopouzdanje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zaposlenih</a:t>
                      </a:r>
                      <a:r>
                        <a:rPr lang="en-US" sz="1600" b="1" dirty="0"/>
                        <a:t>, </a:t>
                      </a:r>
                      <a:r>
                        <a:rPr lang="en-US" sz="1600" b="1" dirty="0" err="1"/>
                        <a:t>unapredi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korisnička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usluga</a:t>
                      </a:r>
                      <a:r>
                        <a:rPr lang="en-US" sz="1600" b="1" dirty="0"/>
                        <a:t>, </a:t>
                      </a:r>
                      <a:r>
                        <a:rPr lang="en-US" sz="1600" b="1" dirty="0" err="1"/>
                        <a:t>podstakne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ponovni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dolazak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korisnika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i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doprinese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boljim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ocenama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zadovoljstva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korisnika</a:t>
                      </a:r>
                      <a:r>
                        <a:rPr lang="en-GB" sz="1600" b="1" kern="100" dirty="0">
                          <a:effectLst/>
                        </a:rPr>
                        <a:t>.</a:t>
                      </a:r>
                      <a:endParaRPr lang="en-US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0340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060859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AE0DC-C99C-4F4E-2883-10B7ACB24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Pristupačnost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ljudsko</a:t>
            </a:r>
            <a:r>
              <a:rPr lang="en-US" dirty="0"/>
              <a:t> </a:t>
            </a:r>
            <a:r>
              <a:rPr lang="en-US" dirty="0" err="1"/>
              <a:t>pravo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D173E-0A71-8900-CC3D-2593FD00A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Pristupačnost</a:t>
            </a:r>
            <a:r>
              <a:rPr lang="en-US" dirty="0"/>
              <a:t> se pre </a:t>
            </a:r>
            <a:r>
              <a:rPr lang="en-US" dirty="0" err="1"/>
              <a:t>svega</a:t>
            </a:r>
            <a:r>
              <a:rPr lang="en-US" dirty="0"/>
              <a:t>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na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jednaka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prava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i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osnovno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ljudsko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dostojanstvo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. </a:t>
            </a:r>
          </a:p>
          <a:p>
            <a:r>
              <a:rPr lang="en-US" dirty="0"/>
              <a:t>Ako je </a:t>
            </a:r>
            <a:r>
              <a:rPr lang="en-US" dirty="0" err="1"/>
              <a:t>lokalitet</a:t>
            </a:r>
            <a:r>
              <a:rPr lang="en-US" dirty="0"/>
              <a:t> </a:t>
            </a:r>
            <a:r>
              <a:rPr lang="en-US" dirty="0" err="1"/>
              <a:t>kulturnog</a:t>
            </a:r>
            <a:r>
              <a:rPr lang="en-US" dirty="0"/>
              <a:t> </a:t>
            </a:r>
            <a:r>
              <a:rPr lang="en-US" dirty="0" err="1"/>
              <a:t>nasleđa</a:t>
            </a:r>
            <a:r>
              <a:rPr lang="en-US" dirty="0"/>
              <a:t> </a:t>
            </a:r>
            <a:r>
              <a:rPr lang="en-US" dirty="0" err="1"/>
              <a:t>otvoren</a:t>
            </a:r>
            <a:r>
              <a:rPr lang="en-US" dirty="0"/>
              <a:t> za </a:t>
            </a:r>
            <a:r>
              <a:rPr lang="en-US" dirty="0" err="1"/>
              <a:t>javnost</a:t>
            </a:r>
            <a:r>
              <a:rPr lang="en-US" dirty="0"/>
              <a:t>, </a:t>
            </a:r>
            <a:r>
              <a:rPr lang="en-US" dirty="0" err="1"/>
              <a:t>trebalo</a:t>
            </a:r>
            <a:r>
              <a:rPr lang="en-US" dirty="0"/>
              <a:t> bi da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otvoren</a:t>
            </a:r>
            <a:r>
              <a:rPr lang="en-US" dirty="0"/>
              <a:t> za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r>
              <a:rPr lang="en-US" dirty="0" err="1"/>
              <a:t>Isključenost</a:t>
            </a:r>
            <a:r>
              <a:rPr lang="en-US" dirty="0"/>
              <a:t> </a:t>
            </a:r>
            <a:r>
              <a:rPr lang="en-US" dirty="0" err="1"/>
              <a:t>utiče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nezavisnost</a:t>
            </a:r>
            <a:endParaRPr lang="en-US" dirty="0"/>
          </a:p>
          <a:p>
            <a:pPr lvl="1"/>
            <a:r>
              <a:rPr lang="en-US" dirty="0" err="1"/>
              <a:t>samopuzdanje</a:t>
            </a:r>
            <a:endParaRPr lang="en-US" dirty="0"/>
          </a:p>
          <a:p>
            <a:pPr lvl="1"/>
            <a:r>
              <a:rPr lang="en-US" dirty="0" err="1"/>
              <a:t>osećaj</a:t>
            </a:r>
            <a:r>
              <a:rPr lang="en-US" dirty="0"/>
              <a:t> </a:t>
            </a:r>
            <a:r>
              <a:rPr lang="en-US" dirty="0" err="1"/>
              <a:t>pripadnosti</a:t>
            </a:r>
            <a:endParaRPr lang="en-US" dirty="0"/>
          </a:p>
          <a:p>
            <a:pPr lvl="1"/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života</a:t>
            </a:r>
            <a:endParaRPr lang="en-US" dirty="0"/>
          </a:p>
          <a:p>
            <a:r>
              <a:rPr lang="en-US" dirty="0" err="1"/>
              <a:t>Konvencija</a:t>
            </a:r>
            <a:r>
              <a:rPr lang="en-US" dirty="0"/>
              <a:t> UN o </a:t>
            </a:r>
            <a:r>
              <a:rPr lang="en-US" dirty="0" err="1"/>
              <a:t>pravima</a:t>
            </a:r>
            <a:r>
              <a:rPr lang="en-US" dirty="0"/>
              <a:t> </a:t>
            </a:r>
            <a:r>
              <a:rPr lang="en-US" dirty="0" err="1"/>
              <a:t>osoba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invaliditetom</a:t>
            </a:r>
            <a:r>
              <a:rPr lang="en-US" dirty="0"/>
              <a:t> (CRPD)</a:t>
            </a:r>
          </a:p>
          <a:p>
            <a:pPr lvl="1"/>
            <a:r>
              <a:rPr lang="en-US" dirty="0" err="1"/>
              <a:t>usvojena</a:t>
            </a:r>
            <a:r>
              <a:rPr lang="en-US" dirty="0"/>
              <a:t> 2006. </a:t>
            </a:r>
            <a:r>
              <a:rPr lang="en-US" dirty="0" err="1"/>
              <a:t>godine</a:t>
            </a:r>
            <a:endParaRPr lang="en-US" dirty="0"/>
          </a:p>
          <a:p>
            <a:pPr lvl="1"/>
            <a:r>
              <a:rPr lang="en-US" dirty="0" err="1"/>
              <a:t>ratifikovana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većine</a:t>
            </a:r>
            <a:r>
              <a:rPr lang="en-US" dirty="0"/>
              <a:t> </a:t>
            </a:r>
            <a:r>
              <a:rPr lang="en-US" dirty="0" err="1"/>
              <a:t>zemalja</a:t>
            </a:r>
            <a:r>
              <a:rPr lang="en-US" dirty="0"/>
              <a:t> </a:t>
            </a:r>
            <a:r>
              <a:rPr lang="en-US" dirty="0" err="1"/>
              <a:t>sveta</a:t>
            </a:r>
            <a:r>
              <a:rPr lang="en-US" dirty="0"/>
              <a:t> (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Bugarsku</a:t>
            </a:r>
            <a:r>
              <a:rPr lang="en-US" dirty="0"/>
              <a:t>, </a:t>
            </a:r>
            <a:r>
              <a:rPr lang="en-US" dirty="0" err="1"/>
              <a:t>Sloveniju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Sbiju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Član</a:t>
            </a:r>
            <a:r>
              <a:rPr lang="en-US" dirty="0"/>
              <a:t> 30: </a:t>
            </a:r>
            <a:r>
              <a:rPr lang="nn-NO" dirty="0"/>
              <a:t>pravo na pristup kulturi, turizmu, slobodnim aktivnostima i kulturnom nasleđu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848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C8B51-0E12-38D3-6A98-B78BAFF3E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Poslovni</a:t>
            </a:r>
            <a:r>
              <a:rPr lang="en-US" dirty="0"/>
              <a:t> argument: </a:t>
            </a:r>
            <a:r>
              <a:rPr lang="en-US" dirty="0" err="1"/>
              <a:t>Prednosti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212D32-AF90-F2EE-34BB-4316AF775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43344"/>
          </a:xfrm>
        </p:spPr>
        <p:txBody>
          <a:bodyPr>
            <a:normAutofit lnSpcReduction="10000"/>
          </a:bodyPr>
          <a:lstStyle/>
          <a:p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Ključni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trendovi</a:t>
            </a:r>
            <a:r>
              <a:rPr lang="en-US" sz="2400" dirty="0"/>
              <a:t> </a:t>
            </a:r>
            <a:r>
              <a:rPr lang="pl-PL" sz="2400" dirty="0"/>
              <a:t>u potražnji za pristupačnim turizmom</a:t>
            </a:r>
            <a:r>
              <a:rPr lang="en-US" sz="2400" dirty="0"/>
              <a:t>:</a:t>
            </a:r>
          </a:p>
          <a:p>
            <a:pPr lvl="1"/>
            <a:r>
              <a:rPr lang="en-US" sz="2000" dirty="0" err="1"/>
              <a:t>Povećanje</a:t>
            </a:r>
            <a:r>
              <a:rPr lang="en-US" sz="2000" dirty="0"/>
              <a:t> </a:t>
            </a:r>
            <a:r>
              <a:rPr lang="en-US" sz="2000" dirty="0" err="1"/>
              <a:t>broja</a:t>
            </a:r>
            <a:r>
              <a:rPr lang="en-US" sz="2000" dirty="0"/>
              <a:t> </a:t>
            </a:r>
            <a:r>
              <a:rPr lang="en-US" sz="2000" dirty="0" err="1"/>
              <a:t>osoba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invaliditetom</a:t>
            </a:r>
            <a:r>
              <a:rPr lang="en-US" sz="2000" dirty="0"/>
              <a:t> u </a:t>
            </a:r>
            <a:r>
              <a:rPr lang="en-US" sz="2000" dirty="0" err="1"/>
              <a:t>populaciji</a:t>
            </a:r>
            <a:endParaRPr lang="en-US" sz="2000" dirty="0"/>
          </a:p>
          <a:p>
            <a:pPr lvl="1"/>
            <a:r>
              <a:rPr lang="en-US" sz="2000" dirty="0" err="1"/>
              <a:t>Veće</a:t>
            </a:r>
            <a:r>
              <a:rPr lang="en-US" sz="2000" dirty="0"/>
              <a:t> </a:t>
            </a:r>
            <a:r>
              <a:rPr lang="en-US" sz="2000" dirty="0" err="1"/>
              <a:t>učešće</a:t>
            </a:r>
            <a:r>
              <a:rPr lang="en-US" sz="2000" dirty="0"/>
              <a:t> </a:t>
            </a:r>
            <a:r>
              <a:rPr lang="en-US" sz="2000" dirty="0" err="1"/>
              <a:t>osoba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invaliditetom</a:t>
            </a:r>
            <a:r>
              <a:rPr lang="en-US" sz="2000" dirty="0"/>
              <a:t> u </a:t>
            </a:r>
            <a:r>
              <a:rPr lang="en-US" sz="2000" dirty="0" err="1"/>
              <a:t>turizmu</a:t>
            </a:r>
            <a:endParaRPr lang="en-US" sz="2000" dirty="0"/>
          </a:p>
          <a:p>
            <a:pPr lvl="1"/>
            <a:r>
              <a:rPr lang="en-US" sz="2000" dirty="0" err="1"/>
              <a:t>Veći</a:t>
            </a:r>
            <a:r>
              <a:rPr lang="en-US" sz="2000" dirty="0"/>
              <a:t> </a:t>
            </a:r>
            <a:r>
              <a:rPr lang="en-US" sz="2000" dirty="0" err="1"/>
              <a:t>zahtevi</a:t>
            </a:r>
            <a:r>
              <a:rPr lang="en-US" sz="2000" dirty="0"/>
              <a:t> za </a:t>
            </a:r>
            <a:r>
              <a:rPr lang="en-US" sz="2000" dirty="0" err="1"/>
              <a:t>pristupačnošću</a:t>
            </a:r>
            <a:r>
              <a:rPr lang="en-US" sz="2000" dirty="0"/>
              <a:t> u </a:t>
            </a:r>
            <a:r>
              <a:rPr lang="en-US" sz="2000" dirty="0" err="1"/>
              <a:t>turizmu</a:t>
            </a:r>
            <a:endParaRPr lang="en-US" sz="2000" dirty="0"/>
          </a:p>
          <a:p>
            <a:pPr lvl="1"/>
            <a:r>
              <a:rPr lang="en-US" sz="2000" dirty="0" err="1"/>
              <a:t>Pristupačnost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pozitivan</a:t>
            </a:r>
            <a:r>
              <a:rPr lang="en-US" sz="2000" dirty="0"/>
              <a:t> </a:t>
            </a:r>
            <a:r>
              <a:rPr lang="en-US" sz="2000" dirty="0" err="1"/>
              <a:t>faktor</a:t>
            </a:r>
            <a:r>
              <a:rPr lang="en-US" sz="2000" dirty="0"/>
              <a:t> </a:t>
            </a:r>
            <a:r>
              <a:rPr lang="en-US" sz="2000" dirty="0" err="1"/>
              <a:t>kvaliteta</a:t>
            </a:r>
            <a:r>
              <a:rPr lang="en-US" sz="2000" dirty="0"/>
              <a:t> u </a:t>
            </a:r>
            <a:r>
              <a:rPr lang="en-US" sz="2000" dirty="0" err="1"/>
              <a:t>turizmu</a:t>
            </a:r>
            <a:endParaRPr lang="en-US" sz="2000" dirty="0"/>
          </a:p>
          <a:p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Razlozi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za </a:t>
            </a:r>
            <a:r>
              <a:rPr lang="en-US" sz="2400" b="1" dirty="0" err="1">
                <a:solidFill>
                  <a:schemeClr val="bg2">
                    <a:lumMod val="50000"/>
                  </a:schemeClr>
                </a:solidFill>
              </a:rPr>
              <a:t>ulaganje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dirty="0"/>
              <a:t>u </a:t>
            </a:r>
            <a:r>
              <a:rPr lang="en-US" sz="2400" dirty="0" err="1"/>
              <a:t>pristupačnost</a:t>
            </a:r>
            <a:r>
              <a:rPr lang="en-US" sz="2400" dirty="0"/>
              <a:t>:</a:t>
            </a:r>
          </a:p>
          <a:p>
            <a:pPr lvl="1"/>
            <a:r>
              <a:rPr lang="en-US" sz="2000" b="1" dirty="0" err="1"/>
              <a:t>Tržišni</a:t>
            </a:r>
            <a:r>
              <a:rPr lang="en-US" sz="2000" b="1" dirty="0"/>
              <a:t> </a:t>
            </a:r>
            <a:r>
              <a:rPr lang="en-US" sz="2000" b="1" dirty="0" err="1"/>
              <a:t>potencijal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err="1"/>
              <a:t>Osobe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invaliditetom</a:t>
            </a:r>
            <a:r>
              <a:rPr lang="en-US" sz="2000" dirty="0"/>
              <a:t> </a:t>
            </a:r>
            <a:r>
              <a:rPr lang="en-US" sz="2000" dirty="0" err="1"/>
              <a:t>predstavljaju</a:t>
            </a:r>
            <a:r>
              <a:rPr lang="en-US" sz="2000" dirty="0"/>
              <a:t> </a:t>
            </a:r>
            <a:r>
              <a:rPr lang="en-US" sz="2000" dirty="0" err="1"/>
              <a:t>veliko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rastuće</a:t>
            </a:r>
            <a:r>
              <a:rPr lang="en-US" sz="2000" dirty="0"/>
              <a:t> </a:t>
            </a:r>
            <a:r>
              <a:rPr lang="en-US" sz="2000" dirty="0" err="1"/>
              <a:t>tržište</a:t>
            </a:r>
            <a:r>
              <a:rPr lang="en-US" sz="2000" dirty="0"/>
              <a:t>. </a:t>
            </a:r>
          </a:p>
          <a:p>
            <a:pPr lvl="1"/>
            <a:r>
              <a:rPr lang="en-US" sz="2000" b="1" dirty="0" err="1"/>
              <a:t>Kvalitet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err="1"/>
              <a:t>Pristupačnost</a:t>
            </a:r>
            <a:r>
              <a:rPr lang="en-US" sz="2000" dirty="0"/>
              <a:t> </a:t>
            </a:r>
            <a:r>
              <a:rPr lang="en-US" sz="2000" dirty="0" err="1"/>
              <a:t>unapređuje</a:t>
            </a:r>
            <a:r>
              <a:rPr lang="en-US" sz="2000" dirty="0"/>
              <a:t> </a:t>
            </a:r>
            <a:r>
              <a:rPr lang="en-US" sz="2000" dirty="0" err="1"/>
              <a:t>kvalitet</a:t>
            </a:r>
            <a:r>
              <a:rPr lang="en-US" sz="2000" dirty="0"/>
              <a:t> </a:t>
            </a:r>
            <a:r>
              <a:rPr lang="en-US" sz="2000" dirty="0" err="1"/>
              <a:t>ponude</a:t>
            </a:r>
            <a:r>
              <a:rPr lang="en-US" sz="2000" dirty="0"/>
              <a:t>, a </a:t>
            </a:r>
            <a:r>
              <a:rPr lang="en-US" sz="2000" dirty="0" err="1"/>
              <a:t>samim</a:t>
            </a:r>
            <a:r>
              <a:rPr lang="en-US" sz="2000" dirty="0"/>
              <a:t> </a:t>
            </a:r>
            <a:r>
              <a:rPr lang="en-US" sz="2000" dirty="0" err="1"/>
              <a:t>tim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omogućava</a:t>
            </a:r>
            <a:r>
              <a:rPr lang="en-US" sz="2000" dirty="0"/>
              <a:t> </a:t>
            </a:r>
            <a:r>
              <a:rPr lang="en-US" sz="2000" dirty="0" err="1"/>
              <a:t>veću</a:t>
            </a:r>
            <a:r>
              <a:rPr lang="en-US" sz="2000" dirty="0"/>
              <a:t> </a:t>
            </a:r>
            <a:r>
              <a:rPr lang="en-US" sz="2000" dirty="0" err="1"/>
              <a:t>vrednost</a:t>
            </a:r>
            <a:r>
              <a:rPr lang="en-US" sz="2000" dirty="0"/>
              <a:t> </a:t>
            </a:r>
            <a:r>
              <a:rPr lang="en-US" sz="2000" dirty="0" err="1"/>
              <a:t>usluge</a:t>
            </a:r>
            <a:r>
              <a:rPr lang="en-US" sz="2000" dirty="0"/>
              <a:t>.</a:t>
            </a:r>
          </a:p>
          <a:p>
            <a:pPr lvl="1"/>
            <a:r>
              <a:rPr lang="en-US" sz="2000" b="1" dirty="0" err="1"/>
              <a:t>Pratioci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err="1"/>
              <a:t>Osobe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invaliditetom</a:t>
            </a:r>
            <a:r>
              <a:rPr lang="en-US" sz="2000" dirty="0"/>
              <a:t> </a:t>
            </a:r>
            <a:r>
              <a:rPr lang="en-US" sz="2000" dirty="0" err="1"/>
              <a:t>uglavnom</a:t>
            </a:r>
            <a:r>
              <a:rPr lang="en-US" sz="2000" dirty="0"/>
              <a:t> </a:t>
            </a:r>
            <a:r>
              <a:rPr lang="en-US" sz="2000" dirty="0" err="1"/>
              <a:t>putuju</a:t>
            </a:r>
            <a:r>
              <a:rPr lang="en-US" sz="2000" dirty="0"/>
              <a:t> u </a:t>
            </a:r>
            <a:r>
              <a:rPr lang="en-US" sz="2000" dirty="0" err="1"/>
              <a:t>pratnji</a:t>
            </a:r>
            <a:endParaRPr lang="en-US" sz="2000" dirty="0"/>
          </a:p>
          <a:p>
            <a:pPr lvl="1"/>
            <a:r>
              <a:rPr lang="pt-BR" sz="2000" b="1" dirty="0"/>
              <a:t>Produženje sezone:</a:t>
            </a:r>
            <a:r>
              <a:rPr lang="pt-BR" sz="2000" dirty="0"/>
              <a:t> Putnici sa invaliditetom imaju tendenciju da izbegavaju periode najveće turističke posećenosti</a:t>
            </a:r>
            <a:r>
              <a:rPr lang="en-US" sz="2000" dirty="0"/>
              <a:t>. </a:t>
            </a:r>
          </a:p>
          <a:p>
            <a:pPr lvl="1"/>
            <a:r>
              <a:rPr lang="en-US" sz="2000" b="1" dirty="0" err="1"/>
              <a:t>Pozicioniranje</a:t>
            </a:r>
            <a:r>
              <a:rPr lang="en-US" sz="2000" b="1" dirty="0"/>
              <a:t> </a:t>
            </a:r>
            <a:r>
              <a:rPr lang="en-US" sz="2000" b="1" dirty="0" err="1"/>
              <a:t>brenda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err="1"/>
              <a:t>Pristupačna</a:t>
            </a:r>
            <a:r>
              <a:rPr lang="en-US" sz="2000" dirty="0"/>
              <a:t> </a:t>
            </a:r>
            <a:r>
              <a:rPr lang="en-US" sz="2000" dirty="0" err="1"/>
              <a:t>ponuda</a:t>
            </a:r>
            <a:r>
              <a:rPr lang="en-US" sz="2000" dirty="0"/>
              <a:t> </a:t>
            </a:r>
            <a:r>
              <a:rPr lang="en-US" sz="2000" dirty="0" err="1"/>
              <a:t>doprinosi</a:t>
            </a:r>
            <a:r>
              <a:rPr lang="en-US" sz="2000" dirty="0"/>
              <a:t> </a:t>
            </a:r>
            <a:r>
              <a:rPr lang="en-US" sz="2000" dirty="0" err="1"/>
              <a:t>jačanju</a:t>
            </a:r>
            <a:r>
              <a:rPr lang="en-US" sz="2000" dirty="0"/>
              <a:t> </a:t>
            </a:r>
            <a:r>
              <a:rPr lang="en-US" sz="2000" dirty="0" err="1"/>
              <a:t>imidža</a:t>
            </a:r>
            <a:r>
              <a:rPr lang="en-US" sz="2000" dirty="0"/>
              <a:t> </a:t>
            </a:r>
            <a:r>
              <a:rPr lang="en-US" sz="2000" dirty="0" err="1"/>
              <a:t>brenda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povećava</a:t>
            </a:r>
            <a:r>
              <a:rPr lang="en-US" sz="2000" dirty="0"/>
              <a:t> </a:t>
            </a:r>
            <a:r>
              <a:rPr lang="en-US" sz="2000" dirty="0" err="1"/>
              <a:t>konkurentnost</a:t>
            </a:r>
            <a:r>
              <a:rPr lang="en-GB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7723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700</TotalTime>
  <Words>5152</Words>
  <Application>Microsoft Office PowerPoint</Application>
  <PresentationFormat>Widescreen</PresentationFormat>
  <Paragraphs>538</Paragraphs>
  <Slides>31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Retrospect</vt:lpstr>
      <vt:lpstr>Program obuke za trenere za pristupačni kulturni turizam</vt:lpstr>
      <vt:lpstr>O program obuke</vt:lpstr>
      <vt:lpstr>Trening Moduli</vt:lpstr>
      <vt:lpstr>MODUL 1: Uvod u pristupačni turizam i inkluzivnu korisničku uslugu</vt:lpstr>
      <vt:lpstr>Ciljevi učenja</vt:lpstr>
      <vt:lpstr>Šta je pristupačni turizam?</vt:lpstr>
      <vt:lpstr>Percepcija naspram stvarnosti</vt:lpstr>
      <vt:lpstr>Pristupačnost kao ljudsko pravo</vt:lpstr>
      <vt:lpstr>Poslovni argument: Prednosti pristupačnosti</vt:lpstr>
      <vt:lpstr>Tržište pristupačnog turizma u EU</vt:lpstr>
      <vt:lpstr>Ključni principi pristupačnog turizma</vt:lpstr>
      <vt:lpstr>Principi Univerzalnog Dizajna</vt:lpstr>
      <vt:lpstr>Univerzalni dizajn 1: RAVNOPRAVNA UPOTREBA</vt:lpstr>
      <vt:lpstr>Univerzalni dizajn 2: FLEKSIBILNOST U KORIŠĆENJU</vt:lpstr>
      <vt:lpstr>Univerzalni dizajn 3: JEDNOSTAVNA I INTUITIVNA UPOTREBA</vt:lpstr>
      <vt:lpstr>Univerzalni dizajn 4: UOČLJIVE INFORMACIJE</vt:lpstr>
      <vt:lpstr>Univerzalni dizajn 5: TOLERANCIJA NA GREŠKE</vt:lpstr>
      <vt:lpstr>Univerzalni dizajn 6: MALI FIZIČKI NAPOR</vt:lpstr>
      <vt:lpstr>Univerzalni dizajn 7: VELIČINA I PROSTOR ZA PRISTUP I KORIŠĆENJE</vt:lpstr>
      <vt:lpstr>Benificije pristupačnog turizma</vt:lpstr>
      <vt:lpstr>Invaliditet i prepreke</vt:lpstr>
      <vt:lpstr>Osobe sa poteškoćama u kretanju</vt:lpstr>
      <vt:lpstr>Osobe sa oštećenjem vida</vt:lpstr>
      <vt:lpstr>Osobe sa oštećenjem sluha</vt:lpstr>
      <vt:lpstr>Osobe sa kognitivnim ili intelektualnim invaliditetom</vt:lpstr>
      <vt:lpstr>Drugi / nevidljivi invaliditeti</vt:lpstr>
      <vt:lpstr>Pristupačnost se odnosi i na stavove</vt:lpstr>
      <vt:lpstr>Principi inkluzivne korisničke usluge</vt:lpstr>
      <vt:lpstr>Preporučeni i nepreporučeni postupci u praksi</vt:lpstr>
      <vt:lpstr>Ključne poruke</vt:lpstr>
      <vt:lpstr>HVALA!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 Pupovac</dc:creator>
  <cp:lastModifiedBy>RARIS</cp:lastModifiedBy>
  <cp:revision>52</cp:revision>
  <dcterms:created xsi:type="dcterms:W3CDTF">2026-01-18T21:27:19Z</dcterms:created>
  <dcterms:modified xsi:type="dcterms:W3CDTF">2026-05-27T10:05:11Z</dcterms:modified>
</cp:coreProperties>
</file>